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Layouts/slideLayout1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modifyVerifier cryptProviderType="rsaAES" cryptAlgorithmClass="hash" cryptAlgorithmType="typeAny" cryptAlgorithmSid="14" spinCount="100000" saltData="JcEoUSDc+RuIvttUHzYH/Q==" hashData="F7mnjVRRUXydDuF0p/sBitlD+2DXSxUy5zwOJ+51u2jwwjY58vg6Kdq9NybbSGa6ERvasNyTNxWmEDTmj7FZB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123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 Id="rId35" Type="http://schemas.openxmlformats.org/officeDocument/2006/relationships/customXml" Target="../customXml/item4.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958BB8D-A714-4AC2-88E1-0516A9CC4121}"/>
              </a:ext>
            </a:extLst>
          </p:cNvPr>
          <p:cNvSpPr>
            <a:spLocks noGrp="1" noChangeArrowheads="1"/>
          </p:cNvSpPr>
          <p:nvPr>
            <p:ph type="dt" sz="half" idx="10"/>
          </p:nvPr>
        </p:nvSpPr>
        <p:spPr>
          <a:ln/>
        </p:spPr>
        <p:txBody>
          <a:bodyPr/>
          <a:lstStyle>
            <a:lvl1pPr>
              <a:defRPr/>
            </a:lvl1pPr>
          </a:lstStyle>
          <a:p>
            <a:pPr>
              <a:defRPr/>
            </a:pPr>
            <a:fld id="{57D7742E-E89A-4185-924D-91728B5D4059}" type="datetimeFigureOut">
              <a:rPr lang="en-US"/>
              <a:pPr>
                <a:defRPr/>
              </a:pPr>
              <a:t>7/13/2020</a:t>
            </a:fld>
            <a:endParaRPr lang="en-US"/>
          </a:p>
        </p:txBody>
      </p:sp>
      <p:sp>
        <p:nvSpPr>
          <p:cNvPr id="5" name="Rectangle 5">
            <a:extLst>
              <a:ext uri="{FF2B5EF4-FFF2-40B4-BE49-F238E27FC236}">
                <a16:creationId xmlns:a16="http://schemas.microsoft.com/office/drawing/2014/main" id="{F6C93E0E-F91F-4AC9-83EC-D81CF7B9C5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02ABBC63-6FC8-4C88-B5C3-50254A785353}"/>
              </a:ext>
            </a:extLst>
          </p:cNvPr>
          <p:cNvSpPr>
            <a:spLocks noGrp="1"/>
          </p:cNvSpPr>
          <p:nvPr>
            <p:ph type="sldNum" sz="quarter" idx="12"/>
          </p:nvPr>
        </p:nvSpPr>
        <p:spPr>
          <a:ln/>
        </p:spPr>
        <p:txBody>
          <a:bodyPr/>
          <a:lstStyle>
            <a:lvl1pPr>
              <a:defRPr/>
            </a:lvl1pPr>
          </a:lstStyle>
          <a:p>
            <a:fld id="{F032F8E0-67C3-49D9-9A39-18D4CD07ACB5}" type="slidenum">
              <a:rPr lang="en-US" altLang="en-US"/>
              <a:pPr/>
              <a:t>‹#›</a:t>
            </a:fld>
            <a:endParaRPr lang="en-US" altLang="en-US"/>
          </a:p>
        </p:txBody>
      </p:sp>
    </p:spTree>
    <p:extLst>
      <p:ext uri="{BB962C8B-B14F-4D97-AF65-F5344CB8AC3E}">
        <p14:creationId xmlns:p14="http://schemas.microsoft.com/office/powerpoint/2010/main" val="1585583984"/>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78F147B-123E-497A-8373-ED3E6439B21F}"/>
              </a:ext>
            </a:extLst>
          </p:cNvPr>
          <p:cNvSpPr>
            <a:spLocks noGrp="1" noChangeArrowheads="1"/>
          </p:cNvSpPr>
          <p:nvPr>
            <p:ph type="dt" sz="half" idx="10"/>
          </p:nvPr>
        </p:nvSpPr>
        <p:spPr>
          <a:ln/>
        </p:spPr>
        <p:txBody>
          <a:bodyPr/>
          <a:lstStyle>
            <a:lvl1pPr>
              <a:defRPr/>
            </a:lvl1pPr>
          </a:lstStyle>
          <a:p>
            <a:pPr>
              <a:defRPr/>
            </a:pPr>
            <a:fld id="{FACE8BA1-4689-41FC-A5E8-0BEBAAECD0F9}" type="datetimeFigureOut">
              <a:rPr lang="en-US"/>
              <a:pPr>
                <a:defRPr/>
              </a:pPr>
              <a:t>7/13/2020</a:t>
            </a:fld>
            <a:endParaRPr lang="en-US"/>
          </a:p>
        </p:txBody>
      </p:sp>
      <p:sp>
        <p:nvSpPr>
          <p:cNvPr id="6" name="Rectangle 5">
            <a:extLst>
              <a:ext uri="{FF2B5EF4-FFF2-40B4-BE49-F238E27FC236}">
                <a16:creationId xmlns:a16="http://schemas.microsoft.com/office/drawing/2014/main" id="{E558B938-F5DD-47FD-B8D2-2EBFBABB0F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336B45A8-365E-410B-A373-B24F452AEF3F}"/>
              </a:ext>
            </a:extLst>
          </p:cNvPr>
          <p:cNvSpPr>
            <a:spLocks noGrp="1"/>
          </p:cNvSpPr>
          <p:nvPr>
            <p:ph type="sldNum" sz="quarter" idx="12"/>
          </p:nvPr>
        </p:nvSpPr>
        <p:spPr>
          <a:ln/>
        </p:spPr>
        <p:txBody>
          <a:bodyPr/>
          <a:lstStyle>
            <a:lvl1pPr>
              <a:defRPr/>
            </a:lvl1pPr>
          </a:lstStyle>
          <a:p>
            <a:fld id="{DAC5AB99-033D-4D84-97F2-E696C174EBFA}" type="slidenum">
              <a:rPr lang="en-US" altLang="en-US"/>
              <a:pPr/>
              <a:t>‹#›</a:t>
            </a:fld>
            <a:endParaRPr lang="en-US" altLang="en-US"/>
          </a:p>
        </p:txBody>
      </p:sp>
    </p:spTree>
    <p:extLst>
      <p:ext uri="{BB962C8B-B14F-4D97-AF65-F5344CB8AC3E}">
        <p14:creationId xmlns:p14="http://schemas.microsoft.com/office/powerpoint/2010/main" val="3107600078"/>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57F1C59-9265-467B-A227-113BC2C171F7}"/>
              </a:ext>
            </a:extLst>
          </p:cNvPr>
          <p:cNvSpPr>
            <a:spLocks noGrp="1" noChangeArrowheads="1"/>
          </p:cNvSpPr>
          <p:nvPr>
            <p:ph type="dt" sz="half" idx="10"/>
          </p:nvPr>
        </p:nvSpPr>
        <p:spPr>
          <a:ln/>
        </p:spPr>
        <p:txBody>
          <a:bodyPr/>
          <a:lstStyle>
            <a:lvl1pPr>
              <a:defRPr/>
            </a:lvl1pPr>
          </a:lstStyle>
          <a:p>
            <a:pPr>
              <a:defRPr/>
            </a:pPr>
            <a:fld id="{AB74A3E2-6476-45F8-9D64-64CCAE7B2CA0}" type="datetimeFigureOut">
              <a:rPr lang="en-US"/>
              <a:pPr>
                <a:defRPr/>
              </a:pPr>
              <a:t>7/13/2020</a:t>
            </a:fld>
            <a:endParaRPr lang="en-US"/>
          </a:p>
        </p:txBody>
      </p:sp>
      <p:sp>
        <p:nvSpPr>
          <p:cNvPr id="6" name="Rectangle 5">
            <a:extLst>
              <a:ext uri="{FF2B5EF4-FFF2-40B4-BE49-F238E27FC236}">
                <a16:creationId xmlns:a16="http://schemas.microsoft.com/office/drawing/2014/main" id="{D9574CA6-A480-4E16-81C8-A7B777E849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AE8A9281-AF4E-4558-ABD3-E0CDD03287CC}"/>
              </a:ext>
            </a:extLst>
          </p:cNvPr>
          <p:cNvSpPr>
            <a:spLocks noGrp="1"/>
          </p:cNvSpPr>
          <p:nvPr>
            <p:ph type="sldNum" sz="quarter" idx="12"/>
          </p:nvPr>
        </p:nvSpPr>
        <p:spPr>
          <a:ln/>
        </p:spPr>
        <p:txBody>
          <a:bodyPr/>
          <a:lstStyle>
            <a:lvl1pPr>
              <a:defRPr/>
            </a:lvl1pPr>
          </a:lstStyle>
          <a:p>
            <a:fld id="{B48CD8F8-CE06-4A85-84F2-1961D369F3C7}" type="slidenum">
              <a:rPr lang="en-US" altLang="en-US"/>
              <a:pPr/>
              <a:t>‹#›</a:t>
            </a:fld>
            <a:endParaRPr lang="en-US" altLang="en-US"/>
          </a:p>
        </p:txBody>
      </p:sp>
    </p:spTree>
    <p:extLst>
      <p:ext uri="{BB962C8B-B14F-4D97-AF65-F5344CB8AC3E}">
        <p14:creationId xmlns:p14="http://schemas.microsoft.com/office/powerpoint/2010/main" val="2284988811"/>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a:extLst>
              <a:ext uri="{FF2B5EF4-FFF2-40B4-BE49-F238E27FC236}">
                <a16:creationId xmlns:a16="http://schemas.microsoft.com/office/drawing/2014/main" id="{0C5C117A-F4A9-44D7-A696-5C9F538267D1}"/>
              </a:ext>
            </a:extLst>
          </p:cNvPr>
          <p:cNvSpPr>
            <a:spLocks noGrp="1" noChangeArrowheads="1"/>
          </p:cNvSpPr>
          <p:nvPr>
            <p:ph type="dt" sz="half" idx="10"/>
          </p:nvPr>
        </p:nvSpPr>
        <p:spPr>
          <a:ln/>
        </p:spPr>
        <p:txBody>
          <a:bodyPr/>
          <a:lstStyle>
            <a:lvl1pPr>
              <a:defRPr/>
            </a:lvl1pPr>
          </a:lstStyle>
          <a:p>
            <a:pPr>
              <a:defRPr/>
            </a:pPr>
            <a:fld id="{92BE94B1-7994-4A2E-8000-366F735BD8A6}" type="datetimeFigureOut">
              <a:rPr lang="en-US"/>
              <a:pPr>
                <a:defRPr/>
              </a:pPr>
              <a:t>7/13/2020</a:t>
            </a:fld>
            <a:endParaRPr lang="en-US"/>
          </a:p>
        </p:txBody>
      </p:sp>
      <p:sp>
        <p:nvSpPr>
          <p:cNvPr id="5" name="Rectangle 5">
            <a:extLst>
              <a:ext uri="{FF2B5EF4-FFF2-40B4-BE49-F238E27FC236}">
                <a16:creationId xmlns:a16="http://schemas.microsoft.com/office/drawing/2014/main" id="{F8E60904-E553-492D-BC91-9930F7E00C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4BA78D05-6CE7-4398-9BAF-CFE068F27722}"/>
              </a:ext>
            </a:extLst>
          </p:cNvPr>
          <p:cNvSpPr>
            <a:spLocks noGrp="1"/>
          </p:cNvSpPr>
          <p:nvPr>
            <p:ph type="sldNum" sz="quarter" idx="12"/>
          </p:nvPr>
        </p:nvSpPr>
        <p:spPr>
          <a:ln/>
        </p:spPr>
        <p:txBody>
          <a:bodyPr/>
          <a:lstStyle>
            <a:lvl1pPr>
              <a:defRPr/>
            </a:lvl1pPr>
          </a:lstStyle>
          <a:p>
            <a:fld id="{8F71DC80-413F-439D-B247-2FE4EDDAD6C7}" type="slidenum">
              <a:rPr lang="en-US" altLang="en-US"/>
              <a:pPr/>
              <a:t>‹#›</a:t>
            </a:fld>
            <a:endParaRPr lang="en-US" altLang="en-US"/>
          </a:p>
        </p:txBody>
      </p:sp>
    </p:spTree>
    <p:extLst>
      <p:ext uri="{BB962C8B-B14F-4D97-AF65-F5344CB8AC3E}">
        <p14:creationId xmlns:p14="http://schemas.microsoft.com/office/powerpoint/2010/main" val="3274271404"/>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410200"/>
          </a:xfrm>
        </p:spPr>
        <p:txBody>
          <a:bodyPr vert="eaVe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a:extLst>
              <a:ext uri="{FF2B5EF4-FFF2-40B4-BE49-F238E27FC236}">
                <a16:creationId xmlns:a16="http://schemas.microsoft.com/office/drawing/2014/main" id="{3150222B-FE66-4083-851C-E10402BFFD00}"/>
              </a:ext>
            </a:extLst>
          </p:cNvPr>
          <p:cNvSpPr>
            <a:spLocks noGrp="1" noChangeArrowheads="1"/>
          </p:cNvSpPr>
          <p:nvPr>
            <p:ph type="dt" sz="half" idx="10"/>
          </p:nvPr>
        </p:nvSpPr>
        <p:spPr>
          <a:ln/>
        </p:spPr>
        <p:txBody>
          <a:bodyPr/>
          <a:lstStyle>
            <a:lvl1pPr>
              <a:defRPr/>
            </a:lvl1pPr>
          </a:lstStyle>
          <a:p>
            <a:pPr>
              <a:defRPr/>
            </a:pPr>
            <a:fld id="{9784A5A3-406B-4A47-A8BB-1CE7F7364C23}" type="datetimeFigureOut">
              <a:rPr lang="en-US"/>
              <a:pPr>
                <a:defRPr/>
              </a:pPr>
              <a:t>7/13/2020</a:t>
            </a:fld>
            <a:endParaRPr lang="en-US"/>
          </a:p>
        </p:txBody>
      </p:sp>
      <p:sp>
        <p:nvSpPr>
          <p:cNvPr id="5" name="Rectangle 5">
            <a:extLst>
              <a:ext uri="{FF2B5EF4-FFF2-40B4-BE49-F238E27FC236}">
                <a16:creationId xmlns:a16="http://schemas.microsoft.com/office/drawing/2014/main" id="{C91CE719-85EF-4CC8-BE5F-EF4464FA4C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FD561879-1239-4BF5-B6DD-901050402194}"/>
              </a:ext>
            </a:extLst>
          </p:cNvPr>
          <p:cNvSpPr>
            <a:spLocks noGrp="1"/>
          </p:cNvSpPr>
          <p:nvPr>
            <p:ph type="sldNum" sz="quarter" idx="12"/>
          </p:nvPr>
        </p:nvSpPr>
        <p:spPr>
          <a:ln/>
        </p:spPr>
        <p:txBody>
          <a:bodyPr/>
          <a:lstStyle>
            <a:lvl1pPr>
              <a:defRPr/>
            </a:lvl1pPr>
          </a:lstStyle>
          <a:p>
            <a:fld id="{36550525-D583-4D13-8E32-6B66F6FBAAF3}" type="slidenum">
              <a:rPr lang="en-US" altLang="en-US"/>
              <a:pPr/>
              <a:t>‹#›</a:t>
            </a:fld>
            <a:endParaRPr lang="en-US" altLang="en-US"/>
          </a:p>
        </p:txBody>
      </p:sp>
    </p:spTree>
    <p:extLst>
      <p:ext uri="{BB962C8B-B14F-4D97-AF65-F5344CB8AC3E}">
        <p14:creationId xmlns:p14="http://schemas.microsoft.com/office/powerpoint/2010/main" val="871996606"/>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39763"/>
          </a:xfrm>
        </p:spPr>
        <p:txBody>
          <a:bodyPr/>
          <a:lstStyle/>
          <a:p>
            <a:r>
              <a:rPr lang="en-US"/>
              <a:t>Click to edit Master title style</a:t>
            </a:r>
          </a:p>
        </p:txBody>
      </p:sp>
      <p:sp>
        <p:nvSpPr>
          <p:cNvPr id="3" name="Content Placeholder 2"/>
          <p:cNvSpPr>
            <a:spLocks noGrp="1"/>
          </p:cNvSpPr>
          <p:nvPr>
            <p:ph idx="1"/>
          </p:nvPr>
        </p:nvSpPr>
        <p:spPr>
          <a:xfrm>
            <a:off x="457200" y="1068388"/>
            <a:ext cx="8229600" cy="4646612"/>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a:extLst>
              <a:ext uri="{FF2B5EF4-FFF2-40B4-BE49-F238E27FC236}">
                <a16:creationId xmlns:a16="http://schemas.microsoft.com/office/drawing/2014/main" id="{EBB230A6-E5C7-4E0D-89E9-6B5EC7F5B971}"/>
              </a:ext>
            </a:extLst>
          </p:cNvPr>
          <p:cNvSpPr>
            <a:spLocks noGrp="1" noChangeArrowheads="1"/>
          </p:cNvSpPr>
          <p:nvPr>
            <p:ph type="dt" sz="half" idx="10"/>
          </p:nvPr>
        </p:nvSpPr>
        <p:spPr>
          <a:ln/>
        </p:spPr>
        <p:txBody>
          <a:bodyPr/>
          <a:lstStyle>
            <a:lvl1pPr>
              <a:defRPr/>
            </a:lvl1pPr>
          </a:lstStyle>
          <a:p>
            <a:pPr>
              <a:defRPr/>
            </a:pPr>
            <a:fld id="{17CAA662-84A5-449C-A5F4-EB3041344078}" type="datetimeFigureOut">
              <a:rPr lang="en-US"/>
              <a:pPr>
                <a:defRPr/>
              </a:pPr>
              <a:t>7/13/2020</a:t>
            </a:fld>
            <a:endParaRPr lang="en-US"/>
          </a:p>
        </p:txBody>
      </p:sp>
      <p:sp>
        <p:nvSpPr>
          <p:cNvPr id="5" name="Rectangle 5">
            <a:extLst>
              <a:ext uri="{FF2B5EF4-FFF2-40B4-BE49-F238E27FC236}">
                <a16:creationId xmlns:a16="http://schemas.microsoft.com/office/drawing/2014/main" id="{19243C3D-F7B0-476F-8CD0-B74DC86495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EA580BB8-EF1B-43AD-822C-6CB255C14087}"/>
              </a:ext>
            </a:extLst>
          </p:cNvPr>
          <p:cNvSpPr>
            <a:spLocks noGrp="1"/>
          </p:cNvSpPr>
          <p:nvPr>
            <p:ph type="sldNum" sz="quarter" idx="12"/>
          </p:nvPr>
        </p:nvSpPr>
        <p:spPr>
          <a:ln/>
        </p:spPr>
        <p:txBody>
          <a:bodyPr/>
          <a:lstStyle>
            <a:lvl1pPr>
              <a:defRPr/>
            </a:lvl1pPr>
          </a:lstStyle>
          <a:p>
            <a:fld id="{FF29AF2D-ECB1-40BA-B84E-3AD43F0F816F}" type="slidenum">
              <a:rPr lang="en-US" altLang="en-US"/>
              <a:pPr/>
              <a:t>‹#›</a:t>
            </a:fld>
            <a:endParaRPr lang="en-US" altLang="en-US"/>
          </a:p>
        </p:txBody>
      </p:sp>
    </p:spTree>
    <p:extLst>
      <p:ext uri="{BB962C8B-B14F-4D97-AF65-F5344CB8AC3E}">
        <p14:creationId xmlns:p14="http://schemas.microsoft.com/office/powerpoint/2010/main" val="1802754928"/>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a:extLst>
              <a:ext uri="{FF2B5EF4-FFF2-40B4-BE49-F238E27FC236}">
                <a16:creationId xmlns:a16="http://schemas.microsoft.com/office/drawing/2014/main" id="{13E0E191-D1EE-4498-8333-CDCA868FD44E}"/>
              </a:ext>
            </a:extLst>
          </p:cNvPr>
          <p:cNvSpPr>
            <a:spLocks noGrp="1" noChangeArrowheads="1"/>
          </p:cNvSpPr>
          <p:nvPr>
            <p:ph type="dt" sz="half" idx="10"/>
          </p:nvPr>
        </p:nvSpPr>
        <p:spPr>
          <a:ln/>
        </p:spPr>
        <p:txBody>
          <a:bodyPr/>
          <a:lstStyle>
            <a:lvl1pPr>
              <a:defRPr/>
            </a:lvl1pPr>
          </a:lstStyle>
          <a:p>
            <a:pPr>
              <a:defRPr/>
            </a:pPr>
            <a:fld id="{80408425-D03F-4EBC-AEF1-7BB255A2919D}" type="datetimeFigureOut">
              <a:rPr lang="en-US"/>
              <a:pPr>
                <a:defRPr/>
              </a:pPr>
              <a:t>7/13/2020</a:t>
            </a:fld>
            <a:endParaRPr lang="en-US"/>
          </a:p>
        </p:txBody>
      </p:sp>
      <p:sp>
        <p:nvSpPr>
          <p:cNvPr id="5" name="Rectangle 5">
            <a:extLst>
              <a:ext uri="{FF2B5EF4-FFF2-40B4-BE49-F238E27FC236}">
                <a16:creationId xmlns:a16="http://schemas.microsoft.com/office/drawing/2014/main" id="{BF5DC14E-1215-4D73-B1A4-F06DC50EFB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8853F135-C3D7-44B7-8082-C8C0BD806B98}"/>
              </a:ext>
            </a:extLst>
          </p:cNvPr>
          <p:cNvSpPr>
            <a:spLocks noGrp="1"/>
          </p:cNvSpPr>
          <p:nvPr>
            <p:ph type="sldNum" sz="quarter" idx="12"/>
          </p:nvPr>
        </p:nvSpPr>
        <p:spPr>
          <a:ln/>
        </p:spPr>
        <p:txBody>
          <a:bodyPr/>
          <a:lstStyle>
            <a:lvl1pPr>
              <a:defRPr/>
            </a:lvl1pPr>
          </a:lstStyle>
          <a:p>
            <a:fld id="{DE7FC2A9-F5ED-4D0A-B22C-63E12DC2B1A2}" type="slidenum">
              <a:rPr lang="en-US" altLang="en-US"/>
              <a:pPr/>
              <a:t>‹#›</a:t>
            </a:fld>
            <a:endParaRPr lang="en-US" altLang="en-US"/>
          </a:p>
        </p:txBody>
      </p:sp>
    </p:spTree>
    <p:extLst>
      <p:ext uri="{BB962C8B-B14F-4D97-AF65-F5344CB8AC3E}">
        <p14:creationId xmlns:p14="http://schemas.microsoft.com/office/powerpoint/2010/main" val="2510425372"/>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7F4E6A-D053-4986-AC08-BABD5F0BADF4}"/>
              </a:ext>
            </a:extLst>
          </p:cNvPr>
          <p:cNvSpPr>
            <a:spLocks noGrp="1" noChangeArrowheads="1"/>
          </p:cNvSpPr>
          <p:nvPr>
            <p:ph type="dt" sz="half" idx="10"/>
          </p:nvPr>
        </p:nvSpPr>
        <p:spPr>
          <a:ln/>
        </p:spPr>
        <p:txBody>
          <a:bodyPr/>
          <a:lstStyle>
            <a:lvl1pPr>
              <a:defRPr/>
            </a:lvl1pPr>
          </a:lstStyle>
          <a:p>
            <a:pPr>
              <a:defRPr/>
            </a:pPr>
            <a:fld id="{24921B5D-0E01-4E64-8266-33126393657C}" type="datetimeFigureOut">
              <a:rPr lang="en-US"/>
              <a:pPr>
                <a:defRPr/>
              </a:pPr>
              <a:t>7/13/2020</a:t>
            </a:fld>
            <a:endParaRPr lang="en-US"/>
          </a:p>
        </p:txBody>
      </p:sp>
      <p:sp>
        <p:nvSpPr>
          <p:cNvPr id="4" name="Rectangle 5">
            <a:extLst>
              <a:ext uri="{FF2B5EF4-FFF2-40B4-BE49-F238E27FC236}">
                <a16:creationId xmlns:a16="http://schemas.microsoft.com/office/drawing/2014/main" id="{8B53A47A-2D4D-4B8A-B761-31625CA1A4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4B01A782-BFFC-4719-AF03-A06F2CC662DE}"/>
              </a:ext>
            </a:extLst>
          </p:cNvPr>
          <p:cNvSpPr>
            <a:spLocks noGrp="1"/>
          </p:cNvSpPr>
          <p:nvPr>
            <p:ph type="sldNum" sz="quarter" idx="12"/>
          </p:nvPr>
        </p:nvSpPr>
        <p:spPr>
          <a:ln/>
        </p:spPr>
        <p:txBody>
          <a:bodyPr/>
          <a:lstStyle>
            <a:lvl1pPr>
              <a:defRPr/>
            </a:lvl1pPr>
          </a:lstStyle>
          <a:p>
            <a:fld id="{18A133FC-3229-4152-A5EE-EF0D29A15439}" type="slidenum">
              <a:rPr lang="en-US" altLang="en-US"/>
              <a:pPr/>
              <a:t>‹#›</a:t>
            </a:fld>
            <a:endParaRPr lang="en-US" altLang="en-US"/>
          </a:p>
        </p:txBody>
      </p:sp>
    </p:spTree>
    <p:extLst>
      <p:ext uri="{BB962C8B-B14F-4D97-AF65-F5344CB8AC3E}">
        <p14:creationId xmlns:p14="http://schemas.microsoft.com/office/powerpoint/2010/main" val="3359259580"/>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marL="0">
              <a:defRPr sz="2800" b="0"/>
            </a:lvl1pPr>
            <a:lvl2pPr>
              <a:defRPr sz="2800" b="0"/>
            </a:lvl2pPr>
            <a:lvl3pPr>
              <a:defRPr sz="2800" b="0"/>
            </a:lvl3pPr>
            <a:lvl4pPr marL="1371600" indent="-342900">
              <a:buSzPct val="75000"/>
              <a:buFont typeface="Wingdings" panose="05000000000000000000" pitchFamily="2" charset="2"/>
              <a:buChar char="§"/>
              <a:defRPr sz="2800" b="0"/>
            </a:lvl4pPr>
            <a:lvl5pPr>
              <a:defRPr sz="28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a:extLst>
              <a:ext uri="{FF2B5EF4-FFF2-40B4-BE49-F238E27FC236}">
                <a16:creationId xmlns:a16="http://schemas.microsoft.com/office/drawing/2014/main" id="{156BF585-F54E-4EE8-84A1-6056222D1918}"/>
              </a:ext>
            </a:extLst>
          </p:cNvPr>
          <p:cNvSpPr>
            <a:spLocks noGrp="1" noChangeArrowheads="1"/>
          </p:cNvSpPr>
          <p:nvPr>
            <p:ph type="ftr" sz="quarter" idx="10"/>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BDDB8C1D-A6D0-4DD3-ACBF-EAF45EDF70E8}"/>
              </a:ext>
            </a:extLst>
          </p:cNvPr>
          <p:cNvSpPr>
            <a:spLocks noGrp="1"/>
          </p:cNvSpPr>
          <p:nvPr>
            <p:ph type="sldNum" sz="quarter" idx="11"/>
          </p:nvPr>
        </p:nvSpPr>
        <p:spPr/>
        <p:txBody>
          <a:bodyPr/>
          <a:lstStyle>
            <a:lvl1pPr>
              <a:defRPr/>
            </a:lvl1pPr>
          </a:lstStyle>
          <a:p>
            <a:fld id="{063FD3F1-097F-4B9E-8C9A-A0B13EF664E7}" type="slidenum">
              <a:rPr lang="en-US" altLang="en-US"/>
              <a:pPr/>
              <a:t>‹#›</a:t>
            </a:fld>
            <a:endParaRPr lang="en-US" altLang="en-US"/>
          </a:p>
        </p:txBody>
      </p:sp>
    </p:spTree>
    <p:extLst>
      <p:ext uri="{BB962C8B-B14F-4D97-AF65-F5344CB8AC3E}">
        <p14:creationId xmlns:p14="http://schemas.microsoft.com/office/powerpoint/2010/main" val="3137851049"/>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682F223-FBCF-4927-9670-C13ADBE74A41}"/>
              </a:ext>
            </a:extLst>
          </p:cNvPr>
          <p:cNvSpPr>
            <a:spLocks noGrp="1" noChangeArrowheads="1"/>
          </p:cNvSpPr>
          <p:nvPr>
            <p:ph type="dt" sz="half" idx="10"/>
          </p:nvPr>
        </p:nvSpPr>
        <p:spPr>
          <a:ln/>
        </p:spPr>
        <p:txBody>
          <a:bodyPr/>
          <a:lstStyle>
            <a:lvl1pPr>
              <a:defRPr/>
            </a:lvl1pPr>
          </a:lstStyle>
          <a:p>
            <a:pPr>
              <a:defRPr/>
            </a:pPr>
            <a:fld id="{3E91DC44-985E-4A81-A888-F64C972484A5}" type="datetimeFigureOut">
              <a:rPr lang="en-US"/>
              <a:pPr>
                <a:defRPr/>
              </a:pPr>
              <a:t>7/13/2020</a:t>
            </a:fld>
            <a:endParaRPr lang="en-US"/>
          </a:p>
        </p:txBody>
      </p:sp>
      <p:sp>
        <p:nvSpPr>
          <p:cNvPr id="5" name="Rectangle 5">
            <a:extLst>
              <a:ext uri="{FF2B5EF4-FFF2-40B4-BE49-F238E27FC236}">
                <a16:creationId xmlns:a16="http://schemas.microsoft.com/office/drawing/2014/main" id="{1F69D0B6-F0DB-48BC-A7AB-C0D45044E3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A2044F7C-BF29-4791-A268-FEC36ED0F707}"/>
              </a:ext>
            </a:extLst>
          </p:cNvPr>
          <p:cNvSpPr>
            <a:spLocks noGrp="1"/>
          </p:cNvSpPr>
          <p:nvPr>
            <p:ph type="sldNum" sz="quarter" idx="12"/>
          </p:nvPr>
        </p:nvSpPr>
        <p:spPr>
          <a:ln/>
        </p:spPr>
        <p:txBody>
          <a:bodyPr/>
          <a:lstStyle>
            <a:lvl1pPr>
              <a:defRPr/>
            </a:lvl1pPr>
          </a:lstStyle>
          <a:p>
            <a:fld id="{981A0496-EAB7-4E6F-A009-74701A3ADE4C}" type="slidenum">
              <a:rPr lang="en-US" altLang="en-US"/>
              <a:pPr/>
              <a:t>‹#›</a:t>
            </a:fld>
            <a:endParaRPr lang="en-US" altLang="en-US"/>
          </a:p>
        </p:txBody>
      </p:sp>
    </p:spTree>
    <p:extLst>
      <p:ext uri="{BB962C8B-B14F-4D97-AF65-F5344CB8AC3E}">
        <p14:creationId xmlns:p14="http://schemas.microsoft.com/office/powerpoint/2010/main" val="575040799"/>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lumn (Pic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quarter" idx="13"/>
          </p:nvPr>
        </p:nvSpPr>
        <p:spPr>
          <a:xfrm>
            <a:off x="457200"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651375"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296F0C2-7390-45C8-A0AD-3CD6EDDD7156}"/>
              </a:ext>
            </a:extLst>
          </p:cNvPr>
          <p:cNvSpPr>
            <a:spLocks noGrp="1" noChangeArrowheads="1"/>
          </p:cNvSpPr>
          <p:nvPr>
            <p:ph type="dt" sz="half" idx="15"/>
          </p:nvPr>
        </p:nvSpPr>
        <p:spPr>
          <a:ln/>
        </p:spPr>
        <p:txBody>
          <a:bodyPr/>
          <a:lstStyle>
            <a:lvl1pPr>
              <a:defRPr/>
            </a:lvl1pPr>
          </a:lstStyle>
          <a:p>
            <a:pPr>
              <a:defRPr/>
            </a:pPr>
            <a:fld id="{38FD582C-55B0-4AD4-8D9E-0EE0EDCC7980}" type="datetimeFigureOut">
              <a:rPr lang="en-US"/>
              <a:pPr>
                <a:defRPr/>
              </a:pPr>
              <a:t>7/13/2020</a:t>
            </a:fld>
            <a:endParaRPr lang="en-US"/>
          </a:p>
        </p:txBody>
      </p:sp>
      <p:sp>
        <p:nvSpPr>
          <p:cNvPr id="6" name="Rectangle 5">
            <a:extLst>
              <a:ext uri="{FF2B5EF4-FFF2-40B4-BE49-F238E27FC236}">
                <a16:creationId xmlns:a16="http://schemas.microsoft.com/office/drawing/2014/main" id="{64121A8F-B1B4-478E-ABF7-D4A9EC6298B9}"/>
              </a:ext>
            </a:extLst>
          </p:cNvPr>
          <p:cNvSpPr>
            <a:spLocks noGrp="1" noChangeArrowheads="1"/>
          </p:cNvSpPr>
          <p:nvPr>
            <p:ph type="ftr" sz="quarter" idx="16"/>
          </p:nvPr>
        </p:nvSpPr>
        <p:spPr>
          <a:ln/>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CE533B39-C606-4C17-A798-A38F3BEEFF71}"/>
              </a:ext>
            </a:extLst>
          </p:cNvPr>
          <p:cNvSpPr>
            <a:spLocks noGrp="1"/>
          </p:cNvSpPr>
          <p:nvPr>
            <p:ph type="sldNum" sz="quarter" idx="17"/>
          </p:nvPr>
        </p:nvSpPr>
        <p:spPr>
          <a:ln/>
        </p:spPr>
        <p:txBody>
          <a:bodyPr/>
          <a:lstStyle>
            <a:lvl1pPr>
              <a:defRPr/>
            </a:lvl1pPr>
          </a:lstStyle>
          <a:p>
            <a:fld id="{BB698E51-E0F5-405C-A3C4-3D0F78C1266E}" type="slidenum">
              <a:rPr lang="en-US" altLang="en-US"/>
              <a:pPr/>
              <a:t>‹#›</a:t>
            </a:fld>
            <a:endParaRPr lang="en-US" altLang="en-US"/>
          </a:p>
        </p:txBody>
      </p:sp>
    </p:spTree>
    <p:extLst>
      <p:ext uri="{BB962C8B-B14F-4D97-AF65-F5344CB8AC3E}">
        <p14:creationId xmlns:p14="http://schemas.microsoft.com/office/powerpoint/2010/main" val="2210508985"/>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Pic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3"/>
          <p:cNvSpPr>
            <a:spLocks noGrp="1"/>
          </p:cNvSpPr>
          <p:nvPr>
            <p:ph sz="quarter" idx="13"/>
          </p:nvPr>
        </p:nvSpPr>
        <p:spPr>
          <a:xfrm>
            <a:off x="457200"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651375"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E64B797-3CC3-4760-AC8B-55AAB6290E34}"/>
              </a:ext>
            </a:extLst>
          </p:cNvPr>
          <p:cNvSpPr>
            <a:spLocks noGrp="1" noChangeArrowheads="1"/>
          </p:cNvSpPr>
          <p:nvPr>
            <p:ph type="dt" sz="half" idx="15"/>
          </p:nvPr>
        </p:nvSpPr>
        <p:spPr>
          <a:ln/>
        </p:spPr>
        <p:txBody>
          <a:bodyPr/>
          <a:lstStyle>
            <a:lvl1pPr>
              <a:defRPr/>
            </a:lvl1pPr>
          </a:lstStyle>
          <a:p>
            <a:pPr>
              <a:defRPr/>
            </a:pPr>
            <a:fld id="{63942A86-DF11-429B-A9C0-933854A00CB6}" type="datetimeFigureOut">
              <a:rPr lang="en-US"/>
              <a:pPr>
                <a:defRPr/>
              </a:pPr>
              <a:t>7/13/2020</a:t>
            </a:fld>
            <a:endParaRPr lang="en-US"/>
          </a:p>
        </p:txBody>
      </p:sp>
      <p:sp>
        <p:nvSpPr>
          <p:cNvPr id="6" name="Rectangle 5">
            <a:extLst>
              <a:ext uri="{FF2B5EF4-FFF2-40B4-BE49-F238E27FC236}">
                <a16:creationId xmlns:a16="http://schemas.microsoft.com/office/drawing/2014/main" id="{5AB1A7D1-B50E-4B2B-B34D-70D16AAAB8E5}"/>
              </a:ext>
            </a:extLst>
          </p:cNvPr>
          <p:cNvSpPr>
            <a:spLocks noGrp="1" noChangeArrowheads="1"/>
          </p:cNvSpPr>
          <p:nvPr>
            <p:ph type="ftr" sz="quarter" idx="16"/>
          </p:nvPr>
        </p:nvSpPr>
        <p:spPr>
          <a:ln/>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4160F12A-A99B-41E8-AA1A-2C07DDA33DE4}"/>
              </a:ext>
            </a:extLst>
          </p:cNvPr>
          <p:cNvSpPr>
            <a:spLocks noGrp="1"/>
          </p:cNvSpPr>
          <p:nvPr>
            <p:ph type="sldNum" sz="quarter" idx="17"/>
          </p:nvPr>
        </p:nvSpPr>
        <p:spPr>
          <a:ln/>
        </p:spPr>
        <p:txBody>
          <a:bodyPr/>
          <a:lstStyle>
            <a:lvl1pPr>
              <a:defRPr/>
            </a:lvl1pPr>
          </a:lstStyle>
          <a:p>
            <a:fld id="{7B223CFB-6954-4143-A38C-6C713EFBF704}" type="slidenum">
              <a:rPr lang="en-US" altLang="en-US"/>
              <a:pPr/>
              <a:t>‹#›</a:t>
            </a:fld>
            <a:endParaRPr lang="en-US" altLang="en-US"/>
          </a:p>
        </p:txBody>
      </p:sp>
    </p:spTree>
    <p:extLst>
      <p:ext uri="{BB962C8B-B14F-4D97-AF65-F5344CB8AC3E}">
        <p14:creationId xmlns:p14="http://schemas.microsoft.com/office/powerpoint/2010/main" val="3569132544"/>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ne Column: Image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3"/>
          <p:cNvSpPr>
            <a:spLocks noGrp="1"/>
          </p:cNvSpPr>
          <p:nvPr>
            <p:ph sz="quarter" idx="13"/>
          </p:nvPr>
        </p:nvSpPr>
        <p:spPr>
          <a:xfrm>
            <a:off x="457200" y="1153078"/>
            <a:ext cx="8229600" cy="213346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1" y="3472070"/>
            <a:ext cx="8229600" cy="217363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97A56F6-FA66-4621-9E44-5C767AE35E19}"/>
              </a:ext>
            </a:extLst>
          </p:cNvPr>
          <p:cNvSpPr>
            <a:spLocks noGrp="1" noChangeArrowheads="1"/>
          </p:cNvSpPr>
          <p:nvPr>
            <p:ph type="dt" sz="half" idx="15"/>
          </p:nvPr>
        </p:nvSpPr>
        <p:spPr>
          <a:ln/>
        </p:spPr>
        <p:txBody>
          <a:bodyPr/>
          <a:lstStyle>
            <a:lvl1pPr>
              <a:defRPr/>
            </a:lvl1pPr>
          </a:lstStyle>
          <a:p>
            <a:pPr>
              <a:defRPr/>
            </a:pPr>
            <a:fld id="{602A1951-D470-499F-8506-E7325C2B3E0C}" type="datetimeFigureOut">
              <a:rPr lang="en-US"/>
              <a:pPr>
                <a:defRPr/>
              </a:pPr>
              <a:t>7/13/2020</a:t>
            </a:fld>
            <a:endParaRPr lang="en-US"/>
          </a:p>
        </p:txBody>
      </p:sp>
      <p:sp>
        <p:nvSpPr>
          <p:cNvPr id="6" name="Rectangle 5">
            <a:extLst>
              <a:ext uri="{FF2B5EF4-FFF2-40B4-BE49-F238E27FC236}">
                <a16:creationId xmlns:a16="http://schemas.microsoft.com/office/drawing/2014/main" id="{FCF22D03-07CA-4B6F-B305-4420DBFF76A0}"/>
              </a:ext>
            </a:extLst>
          </p:cNvPr>
          <p:cNvSpPr>
            <a:spLocks noGrp="1" noChangeArrowheads="1"/>
          </p:cNvSpPr>
          <p:nvPr>
            <p:ph type="ftr" sz="quarter" idx="16"/>
          </p:nvPr>
        </p:nvSpPr>
        <p:spPr>
          <a:ln/>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608636EC-410F-4F22-8C07-B620B386FF09}"/>
              </a:ext>
            </a:extLst>
          </p:cNvPr>
          <p:cNvSpPr>
            <a:spLocks noGrp="1"/>
          </p:cNvSpPr>
          <p:nvPr>
            <p:ph type="sldNum" sz="quarter" idx="17"/>
          </p:nvPr>
        </p:nvSpPr>
        <p:spPr>
          <a:ln/>
        </p:spPr>
        <p:txBody>
          <a:bodyPr/>
          <a:lstStyle>
            <a:lvl1pPr>
              <a:defRPr/>
            </a:lvl1pPr>
          </a:lstStyle>
          <a:p>
            <a:fld id="{178ABE65-2FC2-4D93-B47F-0D302FC6D19F}" type="slidenum">
              <a:rPr lang="en-US" altLang="en-US"/>
              <a:pPr/>
              <a:t>‹#›</a:t>
            </a:fld>
            <a:endParaRPr lang="en-US" altLang="en-US"/>
          </a:p>
        </p:txBody>
      </p:sp>
    </p:spTree>
    <p:extLst>
      <p:ext uri="{BB962C8B-B14F-4D97-AF65-F5344CB8AC3E}">
        <p14:creationId xmlns:p14="http://schemas.microsoft.com/office/powerpoint/2010/main" val="3570659813"/>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1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Rectangle 4">
            <a:extLst>
              <a:ext uri="{FF2B5EF4-FFF2-40B4-BE49-F238E27FC236}">
                <a16:creationId xmlns:a16="http://schemas.microsoft.com/office/drawing/2014/main" id="{B76728E2-C074-4635-A78D-FD58C874BF5E}"/>
              </a:ext>
            </a:extLst>
          </p:cNvPr>
          <p:cNvSpPr>
            <a:spLocks noGrp="1" noChangeArrowheads="1"/>
          </p:cNvSpPr>
          <p:nvPr>
            <p:ph type="dt" sz="half" idx="10"/>
          </p:nvPr>
        </p:nvSpPr>
        <p:spPr>
          <a:ln/>
        </p:spPr>
        <p:txBody>
          <a:bodyPr/>
          <a:lstStyle>
            <a:lvl1pPr>
              <a:defRPr/>
            </a:lvl1pPr>
          </a:lstStyle>
          <a:p>
            <a:pPr>
              <a:defRPr/>
            </a:pPr>
            <a:fld id="{BEB904D0-C325-4163-B497-E7B28D58E2DE}" type="datetimeFigureOut">
              <a:rPr lang="en-US"/>
              <a:pPr>
                <a:defRPr/>
              </a:pPr>
              <a:t>7/13/2020</a:t>
            </a:fld>
            <a:endParaRPr lang="en-US"/>
          </a:p>
        </p:txBody>
      </p:sp>
      <p:sp>
        <p:nvSpPr>
          <p:cNvPr id="7" name="Rectangle 5">
            <a:extLst>
              <a:ext uri="{FF2B5EF4-FFF2-40B4-BE49-F238E27FC236}">
                <a16:creationId xmlns:a16="http://schemas.microsoft.com/office/drawing/2014/main" id="{315BAF30-20C9-465A-AAF0-94EC1F66D8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Slide Number Placeholder 3">
            <a:extLst>
              <a:ext uri="{FF2B5EF4-FFF2-40B4-BE49-F238E27FC236}">
                <a16:creationId xmlns:a16="http://schemas.microsoft.com/office/drawing/2014/main" id="{8D3A3869-603A-4DDE-8E07-CAB3EFA38474}"/>
              </a:ext>
            </a:extLst>
          </p:cNvPr>
          <p:cNvSpPr>
            <a:spLocks noGrp="1"/>
          </p:cNvSpPr>
          <p:nvPr>
            <p:ph type="sldNum" sz="quarter" idx="12"/>
          </p:nvPr>
        </p:nvSpPr>
        <p:spPr>
          <a:ln/>
        </p:spPr>
        <p:txBody>
          <a:bodyPr/>
          <a:lstStyle>
            <a:lvl1pPr>
              <a:defRPr/>
            </a:lvl1pPr>
          </a:lstStyle>
          <a:p>
            <a:fld id="{CD3C79F6-D089-4E40-9961-FDC2A64EF1B1}" type="slidenum">
              <a:rPr lang="en-US" altLang="en-US"/>
              <a:pPr/>
              <a:t>‹#›</a:t>
            </a:fld>
            <a:endParaRPr lang="en-US" altLang="en-US"/>
          </a:p>
        </p:txBody>
      </p:sp>
    </p:spTree>
    <p:extLst>
      <p:ext uri="{BB962C8B-B14F-4D97-AF65-F5344CB8AC3E}">
        <p14:creationId xmlns:p14="http://schemas.microsoft.com/office/powerpoint/2010/main" val="3263102327"/>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4">
            <a:extLst>
              <a:ext uri="{FF2B5EF4-FFF2-40B4-BE49-F238E27FC236}">
                <a16:creationId xmlns:a16="http://schemas.microsoft.com/office/drawing/2014/main" id="{33571061-B9E3-49CD-8E35-EEAD37406AA3}"/>
              </a:ext>
            </a:extLst>
          </p:cNvPr>
          <p:cNvSpPr>
            <a:spLocks noGrp="1" noChangeArrowheads="1"/>
          </p:cNvSpPr>
          <p:nvPr>
            <p:ph type="dt" sz="half" idx="10"/>
          </p:nvPr>
        </p:nvSpPr>
        <p:spPr>
          <a:ln/>
        </p:spPr>
        <p:txBody>
          <a:bodyPr/>
          <a:lstStyle>
            <a:lvl1pPr>
              <a:defRPr/>
            </a:lvl1pPr>
          </a:lstStyle>
          <a:p>
            <a:pPr>
              <a:defRPr/>
            </a:pPr>
            <a:fld id="{46D8683A-CDCC-4A73-94DE-FE0A509BDFFD}" type="datetimeFigureOut">
              <a:rPr lang="en-US"/>
              <a:pPr>
                <a:defRPr/>
              </a:pPr>
              <a:t>7/13/2020</a:t>
            </a:fld>
            <a:endParaRPr lang="en-US"/>
          </a:p>
        </p:txBody>
      </p:sp>
      <p:sp>
        <p:nvSpPr>
          <p:cNvPr id="4" name="Rectangle 5">
            <a:extLst>
              <a:ext uri="{FF2B5EF4-FFF2-40B4-BE49-F238E27FC236}">
                <a16:creationId xmlns:a16="http://schemas.microsoft.com/office/drawing/2014/main" id="{92C81E70-346C-4FF0-A715-1470A72677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2CF7498D-9B0B-49D6-AA51-2F0731FF99D7}"/>
              </a:ext>
            </a:extLst>
          </p:cNvPr>
          <p:cNvSpPr>
            <a:spLocks noGrp="1"/>
          </p:cNvSpPr>
          <p:nvPr>
            <p:ph type="sldNum" sz="quarter" idx="12"/>
          </p:nvPr>
        </p:nvSpPr>
        <p:spPr>
          <a:ln/>
        </p:spPr>
        <p:txBody>
          <a:bodyPr/>
          <a:lstStyle>
            <a:lvl1pPr>
              <a:defRPr/>
            </a:lvl1pPr>
          </a:lstStyle>
          <a:p>
            <a:fld id="{99E55CFB-2E89-4270-AE39-4F5DFB1735C9}" type="slidenum">
              <a:rPr lang="en-US" altLang="en-US"/>
              <a:pPr/>
              <a:t>‹#›</a:t>
            </a:fld>
            <a:endParaRPr lang="en-US" altLang="en-US"/>
          </a:p>
        </p:txBody>
      </p:sp>
    </p:spTree>
    <p:extLst>
      <p:ext uri="{BB962C8B-B14F-4D97-AF65-F5344CB8AC3E}">
        <p14:creationId xmlns:p14="http://schemas.microsoft.com/office/powerpoint/2010/main" val="3961790823"/>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2A8E566-236B-4A26-AA3A-E63FF692898E}"/>
              </a:ext>
            </a:extLst>
          </p:cNvPr>
          <p:cNvSpPr>
            <a:spLocks noGrp="1" noChangeArrowheads="1"/>
          </p:cNvSpPr>
          <p:nvPr>
            <p:ph type="dt" sz="half" idx="10"/>
          </p:nvPr>
        </p:nvSpPr>
        <p:spPr/>
        <p:txBody>
          <a:bodyPr/>
          <a:lstStyle>
            <a:lvl1pPr>
              <a:defRPr smtClean="0"/>
            </a:lvl1pPr>
          </a:lstStyle>
          <a:p>
            <a:pPr>
              <a:defRPr/>
            </a:pPr>
            <a:fld id="{436E5423-435E-463C-ABE0-F0FD64965509}" type="datetimeFigureOut">
              <a:rPr lang="en-US"/>
              <a:pPr>
                <a:defRPr/>
              </a:pPr>
              <a:t>7/13/2020</a:t>
            </a:fld>
            <a:endParaRPr lang="en-US"/>
          </a:p>
        </p:txBody>
      </p:sp>
      <p:sp>
        <p:nvSpPr>
          <p:cNvPr id="3" name="Rectangle 5">
            <a:extLst>
              <a:ext uri="{FF2B5EF4-FFF2-40B4-BE49-F238E27FC236}">
                <a16:creationId xmlns:a16="http://schemas.microsoft.com/office/drawing/2014/main" id="{3E341BC9-6C0A-4E65-9B9B-E436B6778828}"/>
              </a:ext>
            </a:extLst>
          </p:cNvPr>
          <p:cNvSpPr>
            <a:spLocks noGrp="1" noChangeArrowheads="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54B3BE5D-284D-4C42-86A9-F5223DF3B181}"/>
              </a:ext>
            </a:extLst>
          </p:cNvPr>
          <p:cNvSpPr>
            <a:spLocks noGrp="1"/>
          </p:cNvSpPr>
          <p:nvPr>
            <p:ph type="sldNum" sz="quarter" idx="12"/>
          </p:nvPr>
        </p:nvSpPr>
        <p:spPr>
          <a:xfrm>
            <a:off x="6934200" y="6245225"/>
            <a:ext cx="2133600" cy="476250"/>
          </a:xfrm>
        </p:spPr>
        <p:txBody>
          <a:bodyPr/>
          <a:lstStyle>
            <a:lvl1pPr>
              <a:defRPr/>
            </a:lvl1pPr>
          </a:lstStyle>
          <a:p>
            <a:fld id="{18C62EAE-85BE-4930-B823-C79E783B466E}" type="slidenum">
              <a:rPr lang="en-US" altLang="en-US"/>
              <a:pPr/>
              <a:t>‹#›</a:t>
            </a:fld>
            <a:endParaRPr lang="en-US" altLang="en-US"/>
          </a:p>
        </p:txBody>
      </p:sp>
    </p:spTree>
    <p:extLst>
      <p:ext uri="{BB962C8B-B14F-4D97-AF65-F5344CB8AC3E}">
        <p14:creationId xmlns:p14="http://schemas.microsoft.com/office/powerpoint/2010/main" val="2245691282"/>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FEMA Visual Template">
            <a:extLst>
              <a:ext uri="{FF2B5EF4-FFF2-40B4-BE49-F238E27FC236}">
                <a16:creationId xmlns:a16="http://schemas.microsoft.com/office/drawing/2014/main" id="{37279C1D-AD4F-451A-9DF6-1766DD87C51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6734811E-862A-4664-8781-B3B3F4DB948A}"/>
              </a:ext>
            </a:extLst>
          </p:cNvPr>
          <p:cNvSpPr>
            <a:spLocks noGrp="1" noChangeArrowheads="1"/>
          </p:cNvSpPr>
          <p:nvPr>
            <p:ph type="title"/>
          </p:nvPr>
        </p:nvSpPr>
        <p:spPr bwMode="auto">
          <a:xfrm>
            <a:off x="457200" y="198438"/>
            <a:ext cx="822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A5ECF42B-D8BA-45FD-BB6A-DF1F9DB77B1C}"/>
              </a:ext>
            </a:extLst>
          </p:cNvPr>
          <p:cNvSpPr>
            <a:spLocks noGrp="1" noChangeArrowheads="1"/>
          </p:cNvSpPr>
          <p:nvPr>
            <p:ph type="body" idx="1"/>
          </p:nvPr>
        </p:nvSpPr>
        <p:spPr bwMode="auto">
          <a:xfrm>
            <a:off x="457200" y="1068388"/>
            <a:ext cx="8229600"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2" name="Rectangle 4">
            <a:extLst>
              <a:ext uri="{FF2B5EF4-FFF2-40B4-BE49-F238E27FC236}">
                <a16:creationId xmlns:a16="http://schemas.microsoft.com/office/drawing/2014/main" id="{F10D73B7-EEE6-4554-8454-715CCF02CC3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b="0" smtClean="0">
                <a:latin typeface="+mn-lt"/>
                <a:cs typeface="+mn-cs"/>
              </a:defRPr>
            </a:lvl1pPr>
          </a:lstStyle>
          <a:p>
            <a:pPr>
              <a:defRPr/>
            </a:pPr>
            <a:fld id="{AB20489A-BC14-4E89-86F4-E661B3173C76}" type="datetimeFigureOut">
              <a:rPr lang="en-US"/>
              <a:pPr>
                <a:defRPr/>
              </a:pPr>
              <a:t>7/13/2020</a:t>
            </a:fld>
            <a:endParaRPr lang="en-US"/>
          </a:p>
        </p:txBody>
      </p:sp>
      <p:sp>
        <p:nvSpPr>
          <p:cNvPr id="1029" name="Rectangle 5">
            <a:extLst>
              <a:ext uri="{FF2B5EF4-FFF2-40B4-BE49-F238E27FC236}">
                <a16:creationId xmlns:a16="http://schemas.microsoft.com/office/drawing/2014/main" id="{C89545E2-A7AD-483A-88D6-8C916D7FF73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b="0">
                <a:latin typeface="+mn-lt"/>
                <a:cs typeface="+mn-cs"/>
              </a:defRPr>
            </a:lvl1pPr>
          </a:lstStyle>
          <a:p>
            <a:pPr>
              <a:defRPr/>
            </a:pPr>
            <a:endParaRPr lang="en-US"/>
          </a:p>
        </p:txBody>
      </p:sp>
      <p:cxnSp>
        <p:nvCxnSpPr>
          <p:cNvPr id="8" name="Straight Connector 7">
            <a:extLst>
              <a:ext uri="{FF2B5EF4-FFF2-40B4-BE49-F238E27FC236}">
                <a16:creationId xmlns:a16="http://schemas.microsoft.com/office/drawing/2014/main" id="{EEB2E173-5A23-4109-B0BA-A00FCBE5930E}"/>
              </a:ext>
            </a:extLst>
          </p:cNvPr>
          <p:cNvCxnSpPr/>
          <p:nvPr/>
        </p:nvCxnSpPr>
        <p:spPr>
          <a:xfrm>
            <a:off x="457200" y="990600"/>
            <a:ext cx="80772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Slide Number Placeholder 3">
            <a:extLst>
              <a:ext uri="{FF2B5EF4-FFF2-40B4-BE49-F238E27FC236}">
                <a16:creationId xmlns:a16="http://schemas.microsoft.com/office/drawing/2014/main" id="{71CFD88B-3BBD-4994-876D-DF293896864B}"/>
              </a:ext>
            </a:extLst>
          </p:cNvPr>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600">
                <a:solidFill>
                  <a:srgbClr val="F4F8FE"/>
                </a:solidFill>
              </a:defRPr>
            </a:lvl1pPr>
          </a:lstStyle>
          <a:p>
            <a:fld id="{82CC1611-7E91-4A93-8E1F-BC687224EB0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9" r:id="rId1"/>
    <p:sldLayoutId id="2147483693" r:id="rId2"/>
    <p:sldLayoutId id="2147483680" r:id="rId3"/>
    <p:sldLayoutId id="2147483681" r:id="rId4"/>
    <p:sldLayoutId id="2147483682" r:id="rId5"/>
    <p:sldLayoutId id="2147483683" r:id="rId6"/>
    <p:sldLayoutId id="2147483684" r:id="rId7"/>
    <p:sldLayoutId id="2147483685" r:id="rId8"/>
    <p:sldLayoutId id="2147483694" r:id="rId9"/>
    <p:sldLayoutId id="2147483686" r:id="rId10"/>
    <p:sldLayoutId id="2147483687" r:id="rId11"/>
    <p:sldLayoutId id="2147483688" r:id="rId12"/>
    <p:sldLayoutId id="2147483689" r:id="rId13"/>
    <p:sldLayoutId id="2147483690" r:id="rId14"/>
    <p:sldLayoutId id="2147483691" r:id="rId15"/>
    <p:sldLayoutId id="2147483692" r:id="rId16"/>
  </p:sldLayoutIdLst>
  <p:transition>
    <p:wipe dir="r"/>
  </p:transition>
  <p:txStyles>
    <p:titleStyle>
      <a:lvl1pPr algn="l" rtl="0" fontAlgn="base">
        <a:spcBef>
          <a:spcPct val="0"/>
        </a:spcBef>
        <a:spcAft>
          <a:spcPct val="0"/>
        </a:spcAft>
        <a:defRPr sz="3800" b="1">
          <a:solidFill>
            <a:srgbClr val="000066"/>
          </a:solidFill>
          <a:latin typeface="+mj-lt"/>
          <a:ea typeface="+mj-ea"/>
          <a:cs typeface="+mj-cs"/>
        </a:defRPr>
      </a:lvl1pPr>
      <a:lvl2pPr algn="l" rtl="0" fontAlgn="base">
        <a:spcBef>
          <a:spcPct val="0"/>
        </a:spcBef>
        <a:spcAft>
          <a:spcPct val="0"/>
        </a:spcAft>
        <a:defRPr sz="3800" b="1">
          <a:solidFill>
            <a:srgbClr val="000066"/>
          </a:solidFill>
          <a:latin typeface="Times New Roman" pitchFamily="18" charset="0"/>
          <a:cs typeface="Arial" charset="0"/>
        </a:defRPr>
      </a:lvl2pPr>
      <a:lvl3pPr algn="l" rtl="0" fontAlgn="base">
        <a:spcBef>
          <a:spcPct val="0"/>
        </a:spcBef>
        <a:spcAft>
          <a:spcPct val="0"/>
        </a:spcAft>
        <a:defRPr sz="3800" b="1">
          <a:solidFill>
            <a:srgbClr val="000066"/>
          </a:solidFill>
          <a:latin typeface="Times New Roman" pitchFamily="18" charset="0"/>
          <a:cs typeface="Arial" charset="0"/>
        </a:defRPr>
      </a:lvl3pPr>
      <a:lvl4pPr algn="l" rtl="0" fontAlgn="base">
        <a:spcBef>
          <a:spcPct val="0"/>
        </a:spcBef>
        <a:spcAft>
          <a:spcPct val="0"/>
        </a:spcAft>
        <a:defRPr sz="3800" b="1">
          <a:solidFill>
            <a:srgbClr val="000066"/>
          </a:solidFill>
          <a:latin typeface="Times New Roman" pitchFamily="18" charset="0"/>
          <a:cs typeface="Arial" charset="0"/>
        </a:defRPr>
      </a:lvl4pPr>
      <a:lvl5pPr algn="l" rtl="0" fontAlgn="base">
        <a:spcBef>
          <a:spcPct val="0"/>
        </a:spcBef>
        <a:spcAft>
          <a:spcPct val="0"/>
        </a:spcAft>
        <a:defRPr sz="3800" b="1">
          <a:solidFill>
            <a:srgbClr val="000066"/>
          </a:solidFill>
          <a:latin typeface="Times New Roman" pitchFamily="18" charset="0"/>
          <a:cs typeface="Arial" charset="0"/>
        </a:defRPr>
      </a:lvl5pPr>
      <a:lvl6pPr marL="457200" algn="l" rtl="0" eaLnBrk="1" fontAlgn="base" hangingPunct="1">
        <a:spcBef>
          <a:spcPct val="0"/>
        </a:spcBef>
        <a:spcAft>
          <a:spcPct val="0"/>
        </a:spcAft>
        <a:defRPr sz="3800" b="1">
          <a:solidFill>
            <a:srgbClr val="000066"/>
          </a:solidFill>
          <a:latin typeface="Times New Roman" pitchFamily="18" charset="0"/>
          <a:cs typeface="Arial" charset="0"/>
        </a:defRPr>
      </a:lvl6pPr>
      <a:lvl7pPr marL="914400" algn="l" rtl="0" eaLnBrk="1" fontAlgn="base" hangingPunct="1">
        <a:spcBef>
          <a:spcPct val="0"/>
        </a:spcBef>
        <a:spcAft>
          <a:spcPct val="0"/>
        </a:spcAft>
        <a:defRPr sz="3800" b="1">
          <a:solidFill>
            <a:srgbClr val="000066"/>
          </a:solidFill>
          <a:latin typeface="Times New Roman" pitchFamily="18" charset="0"/>
          <a:cs typeface="Arial" charset="0"/>
        </a:defRPr>
      </a:lvl7pPr>
      <a:lvl8pPr marL="1371600" algn="l" rtl="0" eaLnBrk="1" fontAlgn="base" hangingPunct="1">
        <a:spcBef>
          <a:spcPct val="0"/>
        </a:spcBef>
        <a:spcAft>
          <a:spcPct val="0"/>
        </a:spcAft>
        <a:defRPr sz="3800" b="1">
          <a:solidFill>
            <a:srgbClr val="000066"/>
          </a:solidFill>
          <a:latin typeface="Times New Roman" pitchFamily="18" charset="0"/>
          <a:cs typeface="Arial" charset="0"/>
        </a:defRPr>
      </a:lvl8pPr>
      <a:lvl9pPr marL="1828800" algn="l" rtl="0" eaLnBrk="1" fontAlgn="base" hangingPunct="1">
        <a:spcBef>
          <a:spcPct val="0"/>
        </a:spcBef>
        <a:spcAft>
          <a:spcPct val="0"/>
        </a:spcAft>
        <a:defRPr sz="3800" b="1">
          <a:solidFill>
            <a:srgbClr val="000066"/>
          </a:solidFill>
          <a:latin typeface="Times New Roman" pitchFamily="18" charset="0"/>
          <a:cs typeface="Arial" charset="0"/>
        </a:defRPr>
      </a:lvl9pPr>
    </p:titleStyle>
    <p:bodyStyle>
      <a:lvl1pPr algn="l" rtl="0" fontAlgn="base">
        <a:spcBef>
          <a:spcPct val="20000"/>
        </a:spcBef>
        <a:spcAft>
          <a:spcPct val="0"/>
        </a:spcAft>
        <a:tabLst>
          <a:tab pos="401638" algn="l"/>
        </a:tabLst>
        <a:defRPr sz="2800">
          <a:solidFill>
            <a:srgbClr val="000066"/>
          </a:solidFill>
          <a:latin typeface="+mn-lt"/>
          <a:ea typeface="+mn-ea"/>
          <a:cs typeface="+mn-cs"/>
        </a:defRPr>
      </a:lvl1pPr>
      <a:lvl2pPr marL="457200" indent="-342900" algn="l" rtl="0" fontAlgn="base">
        <a:spcBef>
          <a:spcPct val="20000"/>
        </a:spcBef>
        <a:spcAft>
          <a:spcPct val="0"/>
        </a:spcAft>
        <a:buFont typeface="Arial" panose="020B0604020202020204" pitchFamily="34" charset="0"/>
        <a:buChar char="•"/>
        <a:tabLst>
          <a:tab pos="401638" algn="l"/>
        </a:tabLst>
        <a:defRPr sz="2800">
          <a:solidFill>
            <a:srgbClr val="000066"/>
          </a:solidFill>
          <a:latin typeface="+mn-lt"/>
          <a:cs typeface="+mn-cs"/>
        </a:defRPr>
      </a:lvl2pPr>
      <a:lvl3pPr marL="914400" indent="-342900" algn="l" rtl="0" fontAlgn="base">
        <a:spcBef>
          <a:spcPct val="20000"/>
        </a:spcBef>
        <a:spcAft>
          <a:spcPct val="0"/>
        </a:spcAft>
        <a:buFont typeface="Wingdings" panose="05000000000000000000" pitchFamily="2" charset="2"/>
        <a:buChar char="§"/>
        <a:tabLst>
          <a:tab pos="401638" algn="l"/>
        </a:tabLst>
        <a:defRPr sz="2800">
          <a:solidFill>
            <a:srgbClr val="000066"/>
          </a:solidFill>
          <a:latin typeface="+mn-lt"/>
          <a:cs typeface="+mn-cs"/>
        </a:defRPr>
      </a:lvl3pPr>
      <a:lvl4pPr marL="1371600" indent="-342900" algn="l" rtl="0" fontAlgn="base">
        <a:spcBef>
          <a:spcPct val="20000"/>
        </a:spcBef>
        <a:spcAft>
          <a:spcPct val="0"/>
        </a:spcAft>
        <a:buFont typeface="Wingdings" panose="05000000000000000000" pitchFamily="2" charset="2"/>
        <a:buChar char="§"/>
        <a:tabLst>
          <a:tab pos="401638" algn="l"/>
        </a:tabLst>
        <a:defRPr sz="2800">
          <a:solidFill>
            <a:srgbClr val="000066"/>
          </a:solidFill>
          <a:latin typeface="+mn-lt"/>
          <a:cs typeface="+mn-cs"/>
        </a:defRPr>
      </a:lvl4pPr>
      <a:lvl5pPr marL="2174875" indent="-228600" algn="l" rtl="0" fontAlgn="base">
        <a:spcBef>
          <a:spcPct val="20000"/>
        </a:spcBef>
        <a:spcAft>
          <a:spcPct val="0"/>
        </a:spcAft>
        <a:buChar char="»"/>
        <a:tabLst>
          <a:tab pos="401638" algn="l"/>
        </a:tabLst>
        <a:defRPr sz="2000" b="1">
          <a:solidFill>
            <a:srgbClr val="000066"/>
          </a:solidFill>
          <a:latin typeface="+mn-lt"/>
          <a:cs typeface="+mn-cs"/>
        </a:defRPr>
      </a:lvl5pPr>
      <a:lvl6pPr marL="26320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6pPr>
      <a:lvl7pPr marL="30892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7pPr>
      <a:lvl8pPr marL="35464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8pPr>
      <a:lvl9pPr marL="40036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fema.gov/national-qualification-system"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fema.gov/training-0" TargetMode="Externa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fema.gov/media-library/assets/documents/32326" TargetMode="Externa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189D2052415321BA785F130800052704.pdf" TargetMode="External"/><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fema.gov/resource-management-mutual-aid"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58DC125D-DDC3-47D2-A910-D8F2873102E4}"/>
              </a:ext>
            </a:extLst>
          </p:cNvPr>
          <p:cNvSpPr>
            <a:spLocks noGrp="1"/>
          </p:cNvSpPr>
          <p:nvPr>
            <p:ph type="title"/>
          </p:nvPr>
        </p:nvSpPr>
        <p:spPr/>
        <p:txBody>
          <a:bodyPr/>
          <a:lstStyle/>
          <a:p>
            <a:pPr>
              <a:spcBef>
                <a:spcPct val="100000"/>
              </a:spcBef>
              <a:buSzPct val="99000"/>
            </a:pPr>
            <a:r>
              <a:rPr lang="en-US" altLang="en-US"/>
              <a:t>Unit 3 Objectives</a:t>
            </a:r>
          </a:p>
        </p:txBody>
      </p:sp>
      <p:sp>
        <p:nvSpPr>
          <p:cNvPr id="2" name="Content Placeholder 1">
            <a:extLst>
              <a:ext uri="{FF2B5EF4-FFF2-40B4-BE49-F238E27FC236}">
                <a16:creationId xmlns:a16="http://schemas.microsoft.com/office/drawing/2014/main" id="{2DCD4E1B-E46F-4DD5-A593-E76BDC0FE34A}"/>
              </a:ext>
            </a:extLst>
          </p:cNvPr>
          <p:cNvSpPr>
            <a:spLocks noGrp="1"/>
          </p:cNvSpPr>
          <p:nvPr>
            <p:ph idx="1"/>
          </p:nvPr>
        </p:nvSpPr>
        <p:spPr/>
        <p:txBody>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At the end of this lesson, you should be able to:</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Define resource typing and describe its purpose.</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Describe qualification, certification and credentialing of personnel.</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Identify the importance of training and exercising resource capabilities prior to an incident. </a:t>
            </a:r>
            <a:endParaRPr lang="en-US"/>
          </a:p>
        </p:txBody>
      </p:sp>
      <p:sp>
        <p:nvSpPr>
          <p:cNvPr id="3" name="Slide Number Placeholder 2">
            <a:extLst>
              <a:ext uri="{FF2B5EF4-FFF2-40B4-BE49-F238E27FC236}">
                <a16:creationId xmlns:a16="http://schemas.microsoft.com/office/drawing/2014/main" id="{3AFFE9F1-58C6-41D6-AA2E-622CC834BA73}"/>
              </a:ext>
            </a:extLst>
          </p:cNvPr>
          <p:cNvSpPr>
            <a:spLocks noGrp="1"/>
          </p:cNvSpPr>
          <p:nvPr>
            <p:ph type="sldNum" sz="quarter" idx="11"/>
          </p:nvPr>
        </p:nvSpPr>
        <p:spPr/>
        <p:txBody>
          <a:bodyPr/>
          <a:lstStyle/>
          <a:p>
            <a:pPr>
              <a:spcBef>
                <a:spcPct val="100000"/>
              </a:spcBef>
              <a:buSzPct val="99000"/>
            </a:pPr>
            <a:fld id="{063FD3F1-097F-4B9E-8C9A-A0B13EF664E7}" type="slidenum">
              <a:rPr lang="en-US" altLang="en-US" smtClean="0"/>
              <a:pPr>
                <a:spcBef>
                  <a:spcPct val="100000"/>
                </a:spcBef>
                <a:buSzPct val="99000"/>
              </a:pPr>
              <a:t>1</a:t>
            </a:fld>
            <a:endParaRPr lang="en-US" altLang="en-US"/>
          </a:p>
        </p:txBody>
      </p:sp>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8B783CE7-3689-4CC3-9303-2FB277A2E3B6}"/>
              </a:ext>
            </a:extLst>
          </p:cNvPr>
          <p:cNvSpPr>
            <a:spLocks noGrp="1"/>
          </p:cNvSpPr>
          <p:nvPr>
            <p:ph type="title"/>
          </p:nvPr>
        </p:nvSpPr>
        <p:spPr/>
        <p:txBody>
          <a:bodyPr/>
          <a:lstStyle/>
          <a:p>
            <a:pPr>
              <a:spcBef>
                <a:spcPct val="100000"/>
              </a:spcBef>
              <a:buSzPct val="99000"/>
            </a:pPr>
            <a:r>
              <a:rPr lang="en-US" altLang="en-US"/>
              <a:t>Jurisdictional Resource Typing Definitions</a:t>
            </a:r>
          </a:p>
        </p:txBody>
      </p:sp>
      <p:sp>
        <p:nvSpPr>
          <p:cNvPr id="2" name="Content Placeholder 1">
            <a:extLst>
              <a:ext uri="{FF2B5EF4-FFF2-40B4-BE49-F238E27FC236}">
                <a16:creationId xmlns:a16="http://schemas.microsoft.com/office/drawing/2014/main" id="{F93E9123-8845-4568-B950-2EC0BE1DBACC}"/>
              </a:ext>
            </a:extLst>
          </p:cNvPr>
          <p:cNvSpPr>
            <a:spLocks noGrp="1"/>
          </p:cNvSpPr>
          <p:nvPr>
            <p:ph idx="1"/>
          </p:nvPr>
        </p:nvSpPr>
        <p:spPr/>
        <p:txBody>
          <a:bodyPr>
            <a:normAutofit fontScale="550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If FEMA does not have an established resource typing definition for a resource that a jurisdiction uses and shares, the jurisdiction may develop its own resource typing definition. Jurisdiction staff should involve subject matter experts and other stakeholders to help define the minimum capabilities for the resource. Jurisdictions should also consider the following:</a:t>
            </a:r>
          </a:p>
          <a:p>
            <a:pPr marL="254000" lvl="1" indent="-254000">
              <a:spcBef>
                <a:spcPct val="100000"/>
              </a:spcBef>
              <a:buSzPct val="99000"/>
              <a:tabLst/>
            </a:pPr>
            <a:r>
              <a:rPr lang="en-US" altLang="en-US" b="1" kern="1200">
                <a:latin typeface="Arial" panose="020B0604020202020204" pitchFamily="34" charset="0"/>
                <a:ea typeface="+mn-ea"/>
                <a:cs typeface="Arial" panose="020B0604020202020204" pitchFamily="34" charset="0"/>
                <a:sym typeface="Arial" panose="020B0604020202020204" pitchFamily="34" charset="0"/>
              </a:rPr>
              <a:t>Resource typing definitions apply to deployable resources</a:t>
            </a:r>
            <a:r>
              <a:rPr lang="en-US" altLang="en-US" kern="1200">
                <a:latin typeface="Arial" panose="020B0604020202020204" pitchFamily="34" charset="0"/>
                <a:ea typeface="+mn-ea"/>
                <a:cs typeface="Arial" panose="020B0604020202020204" pitchFamily="34" charset="0"/>
                <a:sym typeface="Arial" panose="020B0604020202020204" pitchFamily="34" charset="0"/>
              </a:rPr>
              <a:t>: The point of typing resources is to ensure that resource providers and requestors have consistent expectations of a resource's capability levels. If the resource will not support incident operations outside its own jurisdiction, typing the resource may not be beneficial.</a:t>
            </a:r>
          </a:p>
          <a:p>
            <a:pPr marL="254000" lvl="1" indent="-254000">
              <a:spcBef>
                <a:spcPct val="100000"/>
              </a:spcBef>
              <a:buSzPct val="99000"/>
              <a:tabLst/>
            </a:pPr>
            <a:r>
              <a:rPr lang="en-US" altLang="en-US" b="1" kern="1200">
                <a:latin typeface="Arial" panose="020B0604020202020204" pitchFamily="34" charset="0"/>
                <a:ea typeface="+mn-ea"/>
                <a:cs typeface="Arial" panose="020B0604020202020204" pitchFamily="34" charset="0"/>
                <a:sym typeface="Arial" panose="020B0604020202020204" pitchFamily="34" charset="0"/>
              </a:rPr>
              <a:t>Focus on capabilities</a:t>
            </a:r>
            <a:r>
              <a:rPr lang="en-US" altLang="en-US" kern="1200">
                <a:latin typeface="Arial" panose="020B0604020202020204" pitchFamily="34" charset="0"/>
                <a:ea typeface="+mn-ea"/>
                <a:cs typeface="Arial" panose="020B0604020202020204" pitchFamily="34" charset="0"/>
                <a:sym typeface="Arial" panose="020B0604020202020204" pitchFamily="34" charset="0"/>
              </a:rPr>
              <a:t>: Resource typing definitions are intended to be guidelines for minimum capabilities.</a:t>
            </a:r>
          </a:p>
          <a:p>
            <a:pPr marL="254000" lvl="1" indent="-254000">
              <a:spcBef>
                <a:spcPct val="100000"/>
              </a:spcBef>
              <a:buSzPct val="99000"/>
              <a:tabLst/>
            </a:pPr>
            <a:r>
              <a:rPr lang="en-US" altLang="en-US" b="1" kern="1200">
                <a:latin typeface="Arial" panose="020B0604020202020204" pitchFamily="34" charset="0"/>
                <a:ea typeface="+mn-ea"/>
                <a:cs typeface="Arial" panose="020B0604020202020204" pitchFamily="34" charset="0"/>
                <a:sym typeface="Arial" panose="020B0604020202020204" pitchFamily="34" charset="0"/>
              </a:rPr>
              <a:t>Do not create resource typing definitions that conflict with NIMS resource typing definitions</a:t>
            </a:r>
            <a:r>
              <a:rPr lang="en-US" altLang="en-US" kern="1200">
                <a:latin typeface="Arial" panose="020B0604020202020204" pitchFamily="34" charset="0"/>
                <a:ea typeface="+mn-ea"/>
                <a:cs typeface="Arial" panose="020B0604020202020204" pitchFamily="34" charset="0"/>
                <a:sym typeface="Arial" panose="020B0604020202020204" pitchFamily="34" charset="0"/>
              </a:rPr>
              <a:t>: Creating new resource types that conflict with NIMS resource typing definitions undermines the value of the standardized national system. Jurisdictions should create new resource typing definitions only if they do not conflict with NIMS definitions.</a:t>
            </a:r>
          </a:p>
          <a:p>
            <a:pPr>
              <a:spcBef>
                <a:spcPct val="100000"/>
              </a:spcBef>
              <a:buSzPct val="99000"/>
            </a:pPr>
            <a:r>
              <a:rPr lang="en-US" altLang="en-US" kern="1200">
                <a:latin typeface="Arial" panose="020B0604020202020204" pitchFamily="34" charset="0"/>
                <a:cs typeface="Arial" panose="020B0604020202020204" pitchFamily="34" charset="0"/>
                <a:sym typeface="Arial" panose="020B0604020202020204" pitchFamily="34" charset="0"/>
              </a:rPr>
              <a:t>If a jurisdiction establishes its own resource typing definition, it should share that definition with FEMA and mutual aid partners to promote common language and understanding of the resource's capabilities and to facilitate planning and future resource sharing. FEMA may also consider that resource type for inclusion in the NIMS resource typing definitions.</a:t>
            </a:r>
            <a:endParaRPr lang="en-US"/>
          </a:p>
        </p:txBody>
      </p:sp>
      <p:sp>
        <p:nvSpPr>
          <p:cNvPr id="3" name="Slide Number Placeholder 2">
            <a:extLst>
              <a:ext uri="{FF2B5EF4-FFF2-40B4-BE49-F238E27FC236}">
                <a16:creationId xmlns:a16="http://schemas.microsoft.com/office/drawing/2014/main" id="{83225DED-C9A0-41FE-9F31-E057FCBF3574}"/>
              </a:ext>
            </a:extLst>
          </p:cNvPr>
          <p:cNvSpPr>
            <a:spLocks noGrp="1"/>
          </p:cNvSpPr>
          <p:nvPr>
            <p:ph type="sldNum" sz="quarter" idx="11"/>
          </p:nvPr>
        </p:nvSpPr>
        <p:spPr/>
        <p:txBody>
          <a:bodyPr/>
          <a:lstStyle/>
          <a:p>
            <a:pPr>
              <a:spcBef>
                <a:spcPct val="100000"/>
              </a:spcBef>
              <a:buSzPct val="99000"/>
            </a:pPr>
            <a:fld id="{063FD3F1-097F-4B9E-8C9A-A0B13EF664E7}" type="slidenum">
              <a:rPr lang="en-US" altLang="en-US" smtClean="0"/>
              <a:pPr>
                <a:spcBef>
                  <a:spcPct val="100000"/>
                </a:spcBef>
                <a:buSzPct val="99000"/>
              </a:pPr>
              <a:t>10</a:t>
            </a:fld>
            <a:endParaRPr lang="en-US" altLang="en-US"/>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175B1080-B3E4-4874-BB35-E9C9B2F80E5D}"/>
              </a:ext>
            </a:extLst>
          </p:cNvPr>
          <p:cNvSpPr>
            <a:spLocks noGrp="1"/>
          </p:cNvSpPr>
          <p:nvPr>
            <p:ph type="title"/>
          </p:nvPr>
        </p:nvSpPr>
        <p:spPr/>
        <p:txBody>
          <a:bodyPr/>
          <a:lstStyle/>
          <a:p>
            <a:pPr>
              <a:spcBef>
                <a:spcPct val="100000"/>
              </a:spcBef>
              <a:buSzPct val="99000"/>
            </a:pPr>
            <a:r>
              <a:rPr lang="en-US" altLang="en-US"/>
              <a:t>Information Management Systems</a:t>
            </a:r>
          </a:p>
        </p:txBody>
      </p:sp>
      <p:sp>
        <p:nvSpPr>
          <p:cNvPr id="2" name="Content Placeholder 1">
            <a:extLst>
              <a:ext uri="{FF2B5EF4-FFF2-40B4-BE49-F238E27FC236}">
                <a16:creationId xmlns:a16="http://schemas.microsoft.com/office/drawing/2014/main" id="{BA1AD1A0-8FA2-4DFF-9B66-62EF242A3EA4}"/>
              </a:ext>
            </a:extLst>
          </p:cNvPr>
          <p:cNvSpPr>
            <a:spLocks noGrp="1"/>
          </p:cNvSpPr>
          <p:nvPr>
            <p:ph sz="quarter" idx="13"/>
          </p:nvPr>
        </p:nvSpPr>
        <p:spPr>
          <a:xfrm>
            <a:off x="457200" y="1153077"/>
            <a:ext cx="4705350" cy="4492625"/>
          </a:xfrm>
        </p:spPr>
        <p:txBody>
          <a:bodyPr>
            <a:noAutofit/>
          </a:bodyPr>
          <a:lstStyle/>
          <a:p>
            <a:pPr>
              <a:spcBef>
                <a:spcPts val="1200"/>
              </a:spcBef>
              <a:buSzPct val="99000"/>
              <a:tabLst/>
            </a:pPr>
            <a:r>
              <a:rPr lang="en-US" altLang="en-US" sz="1400" kern="1200" dirty="0">
                <a:latin typeface="Arial" panose="020B0604020202020204" pitchFamily="34" charset="0"/>
                <a:cs typeface="Arial" panose="020B0604020202020204" pitchFamily="34" charset="0"/>
                <a:sym typeface="Arial" panose="020B0604020202020204" pitchFamily="34" charset="0"/>
              </a:rPr>
              <a:t>Information Management Systems are used to:</a:t>
            </a:r>
          </a:p>
          <a:p>
            <a:pPr marL="254000" lvl="1" indent="-254000">
              <a:spcBef>
                <a:spcPts val="1200"/>
              </a:spcBef>
              <a:buSzPct val="99000"/>
              <a:tabLst/>
            </a:pPr>
            <a:r>
              <a:rPr lang="en-US" altLang="en-US" sz="1400" kern="1200" dirty="0">
                <a:latin typeface="Arial" panose="020B0604020202020204" pitchFamily="34" charset="0"/>
                <a:ea typeface="+mn-ea"/>
                <a:cs typeface="Arial" panose="020B0604020202020204" pitchFamily="34" charset="0"/>
                <a:sym typeface="Arial" panose="020B0604020202020204" pitchFamily="34" charset="0"/>
              </a:rPr>
              <a:t>Collect, update, and process data </a:t>
            </a:r>
          </a:p>
          <a:p>
            <a:pPr marL="254000" lvl="1" indent="-254000">
              <a:spcBef>
                <a:spcPts val="1200"/>
              </a:spcBef>
              <a:buSzPct val="99000"/>
              <a:tabLst/>
            </a:pPr>
            <a:r>
              <a:rPr lang="en-US" altLang="en-US" sz="1400" kern="1200" dirty="0">
                <a:latin typeface="Arial" panose="020B0604020202020204" pitchFamily="34" charset="0"/>
                <a:ea typeface="+mn-ea"/>
                <a:cs typeface="Arial" panose="020B0604020202020204" pitchFamily="34" charset="0"/>
                <a:sym typeface="Arial" panose="020B0604020202020204" pitchFamily="34" charset="0"/>
              </a:rPr>
              <a:t>Track resources </a:t>
            </a:r>
          </a:p>
          <a:p>
            <a:pPr marL="254000" lvl="1" indent="-254000">
              <a:spcBef>
                <a:spcPts val="1200"/>
              </a:spcBef>
              <a:buSzPct val="99000"/>
              <a:tabLst/>
            </a:pPr>
            <a:r>
              <a:rPr lang="en-US" altLang="en-US" sz="1400" kern="1200" dirty="0">
                <a:latin typeface="Arial" panose="020B0604020202020204" pitchFamily="34" charset="0"/>
                <a:ea typeface="+mn-ea"/>
                <a:cs typeface="Arial" panose="020B0604020202020204" pitchFamily="34" charset="0"/>
                <a:sym typeface="Arial" panose="020B0604020202020204" pitchFamily="34" charset="0"/>
              </a:rPr>
              <a:t>Display their readiness status</a:t>
            </a:r>
          </a:p>
          <a:p>
            <a:pPr>
              <a:spcBef>
                <a:spcPts val="1200"/>
              </a:spcBef>
              <a:buSzPct val="99000"/>
              <a:tabLst/>
            </a:pPr>
            <a:r>
              <a:rPr lang="en-US" altLang="en-US" sz="1400" kern="1200" dirty="0">
                <a:latin typeface="Arial" panose="020B0604020202020204" pitchFamily="34" charset="0"/>
                <a:cs typeface="Arial" panose="020B0604020202020204" pitchFamily="34" charset="0"/>
                <a:sym typeface="Arial" panose="020B0604020202020204" pitchFamily="34" charset="0"/>
              </a:rPr>
              <a:t>These tools enhance information flow and provide real-time data in a fast-paced environment where different jurisdictions and functional agencies are managing different aspects of the incident life cycle and must coordinate their efforts. Examples include: </a:t>
            </a:r>
          </a:p>
          <a:p>
            <a:pPr marL="254000" lvl="1" indent="-254000">
              <a:spcBef>
                <a:spcPts val="1200"/>
              </a:spcBef>
              <a:buSzPct val="99000"/>
              <a:tabLst/>
            </a:pPr>
            <a:r>
              <a:rPr lang="en-US" altLang="en-US" sz="1400" kern="1200" dirty="0">
                <a:latin typeface="Arial" panose="020B0604020202020204" pitchFamily="34" charset="0"/>
                <a:ea typeface="+mn-ea"/>
                <a:cs typeface="Arial" panose="020B0604020202020204" pitchFamily="34" charset="0"/>
                <a:sym typeface="Arial" panose="020B0604020202020204" pitchFamily="34" charset="0"/>
              </a:rPr>
              <a:t>Geographical information systems (GISs)</a:t>
            </a:r>
          </a:p>
          <a:p>
            <a:pPr marL="254000" lvl="1" indent="-254000">
              <a:spcBef>
                <a:spcPts val="1200"/>
              </a:spcBef>
              <a:buSzPct val="99000"/>
              <a:tabLst/>
            </a:pPr>
            <a:r>
              <a:rPr lang="en-US" altLang="en-US" sz="1400" kern="1200" dirty="0">
                <a:latin typeface="Arial" panose="020B0604020202020204" pitchFamily="34" charset="0"/>
                <a:ea typeface="+mn-ea"/>
                <a:cs typeface="Arial" panose="020B0604020202020204" pitchFamily="34" charset="0"/>
                <a:sym typeface="Arial" panose="020B0604020202020204" pitchFamily="34" charset="0"/>
              </a:rPr>
              <a:t>Resource tracking systems</a:t>
            </a:r>
          </a:p>
          <a:p>
            <a:pPr marL="254000" lvl="1" indent="-254000">
              <a:spcBef>
                <a:spcPts val="1200"/>
              </a:spcBef>
              <a:buSzPct val="99000"/>
              <a:tabLst/>
            </a:pPr>
            <a:r>
              <a:rPr lang="en-US" altLang="en-US" sz="1400" kern="1200" dirty="0">
                <a:latin typeface="Arial" panose="020B0604020202020204" pitchFamily="34" charset="0"/>
                <a:ea typeface="+mn-ea"/>
                <a:cs typeface="Arial" panose="020B0604020202020204" pitchFamily="34" charset="0"/>
                <a:sym typeface="Arial" panose="020B0604020202020204" pitchFamily="34" charset="0"/>
              </a:rPr>
              <a:t>Transportation tracking systems</a:t>
            </a:r>
          </a:p>
          <a:p>
            <a:pPr marL="254000" lvl="1" indent="-254000">
              <a:spcBef>
                <a:spcPts val="1200"/>
              </a:spcBef>
              <a:buSzPct val="99000"/>
              <a:tabLst/>
            </a:pPr>
            <a:r>
              <a:rPr lang="en-US" altLang="en-US" sz="1400" kern="1200" dirty="0">
                <a:latin typeface="Arial" panose="020B0604020202020204" pitchFamily="34" charset="0"/>
                <a:ea typeface="+mn-ea"/>
                <a:cs typeface="Arial" panose="020B0604020202020204" pitchFamily="34" charset="0"/>
                <a:sym typeface="Arial" panose="020B0604020202020204" pitchFamily="34" charset="0"/>
              </a:rPr>
              <a:t>Inventory management systems</a:t>
            </a:r>
          </a:p>
          <a:p>
            <a:pPr marL="254000" lvl="1" indent="-254000">
              <a:spcBef>
                <a:spcPts val="1200"/>
              </a:spcBef>
              <a:buSzPct val="99000"/>
              <a:tabLst/>
            </a:pPr>
            <a:r>
              <a:rPr lang="en-US" altLang="en-US" sz="1400" kern="1200" dirty="0">
                <a:latin typeface="Arial" panose="020B0604020202020204" pitchFamily="34" charset="0"/>
                <a:ea typeface="+mn-ea"/>
                <a:cs typeface="Arial" panose="020B0604020202020204" pitchFamily="34" charset="0"/>
                <a:sym typeface="Arial" panose="020B0604020202020204" pitchFamily="34" charset="0"/>
              </a:rPr>
              <a:t>Reporting systems</a:t>
            </a:r>
            <a:endParaRPr lang="en-US" sz="1400" dirty="0"/>
          </a:p>
        </p:txBody>
      </p:sp>
      <p:pic>
        <p:nvPicPr>
          <p:cNvPr id="8" name="Picture 4" descr="FEMA employee processing data.">
            <a:extLst>
              <a:ext uri="{FF2B5EF4-FFF2-40B4-BE49-F238E27FC236}">
                <a16:creationId xmlns:a16="http://schemas.microsoft.com/office/drawing/2014/main" id="{A5DD8D81-0A3C-4DB3-BA32-96AEE3707E4D}"/>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811837" y="2308225"/>
            <a:ext cx="17145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35D39F76-905C-48E5-90B9-7A4693823F20}"/>
              </a:ext>
            </a:extLst>
          </p:cNvPr>
          <p:cNvSpPr>
            <a:spLocks noGrp="1"/>
          </p:cNvSpPr>
          <p:nvPr>
            <p:ph type="sldNum" sz="quarter" idx="17"/>
          </p:nvPr>
        </p:nvSpPr>
        <p:spPr/>
        <p:txBody>
          <a:bodyPr/>
          <a:lstStyle/>
          <a:p>
            <a:pPr>
              <a:spcBef>
                <a:spcPct val="100000"/>
              </a:spcBef>
              <a:buSzPct val="99000"/>
            </a:pPr>
            <a:fld id="{7B223CFB-6954-4143-A38C-6C713EFBF704}" type="slidenum">
              <a:rPr lang="en-US" altLang="en-US" smtClean="0"/>
              <a:pPr>
                <a:spcBef>
                  <a:spcPct val="100000"/>
                </a:spcBef>
                <a:buSzPct val="99000"/>
              </a:pPr>
              <a:t>11</a:t>
            </a:fld>
            <a:endParaRPr lang="en-US" altLang="en-US"/>
          </a:p>
        </p:txBody>
      </p:sp>
    </p:spTree>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64F50FE4-5E01-4BD5-BEEC-F9F2A0647BEA}"/>
              </a:ext>
            </a:extLst>
          </p:cNvPr>
          <p:cNvSpPr>
            <a:spLocks noGrp="1"/>
          </p:cNvSpPr>
          <p:nvPr>
            <p:ph type="title"/>
          </p:nvPr>
        </p:nvSpPr>
        <p:spPr/>
        <p:txBody>
          <a:bodyPr/>
          <a:lstStyle/>
          <a:p>
            <a:pPr>
              <a:spcBef>
                <a:spcPct val="100000"/>
              </a:spcBef>
              <a:buSzPct val="99000"/>
            </a:pPr>
            <a:r>
              <a:rPr lang="en-US" altLang="en-US"/>
              <a:t>Equipment Preparedness</a:t>
            </a:r>
          </a:p>
        </p:txBody>
      </p:sp>
      <p:sp>
        <p:nvSpPr>
          <p:cNvPr id="2" name="Content Placeholder 1">
            <a:extLst>
              <a:ext uri="{FF2B5EF4-FFF2-40B4-BE49-F238E27FC236}">
                <a16:creationId xmlns:a16="http://schemas.microsoft.com/office/drawing/2014/main" id="{2EC88674-BDEA-48C1-990C-0F897B2D73F2}"/>
              </a:ext>
            </a:extLst>
          </p:cNvPr>
          <p:cNvSpPr>
            <a:spLocks noGrp="1"/>
          </p:cNvSpPr>
          <p:nvPr>
            <p:ph sz="quarter" idx="13"/>
          </p:nvPr>
        </p:nvSpPr>
        <p:spPr/>
        <p:txBody>
          <a:bodyPr>
            <a:normAutofit fontScale="550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Two best practices for resource management preparedness are:</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Acquiring equipment that will perform to certain standards (as designated by organizations such as the National Fire Protection Association or National Institute of Standards and Technology), including the capability to be interoperable with equipment used by other jurisdictions or participating organizations.</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Developing a common understanding of the capabilities of distinct types of equipment, to allow for better planning before an incident and rapid scaling and flexibility in meeting the needs of an incident. </a:t>
            </a:r>
            <a:endParaRPr lang="en-US"/>
          </a:p>
        </p:txBody>
      </p:sp>
      <p:pic>
        <p:nvPicPr>
          <p:cNvPr id="8" name="Picture 4" descr="Equipment being loaded onto a truck.">
            <a:extLst>
              <a:ext uri="{FF2B5EF4-FFF2-40B4-BE49-F238E27FC236}">
                <a16:creationId xmlns:a16="http://schemas.microsoft.com/office/drawing/2014/main" id="{57B2D442-B3AF-4F43-B9F2-967953D5D39C}"/>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811837" y="2308225"/>
            <a:ext cx="17145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F7AD2D7B-6771-4951-BD4E-B2FF99890E61}"/>
              </a:ext>
            </a:extLst>
          </p:cNvPr>
          <p:cNvSpPr>
            <a:spLocks noGrp="1"/>
          </p:cNvSpPr>
          <p:nvPr>
            <p:ph type="sldNum" sz="quarter" idx="17"/>
          </p:nvPr>
        </p:nvSpPr>
        <p:spPr/>
        <p:txBody>
          <a:bodyPr/>
          <a:lstStyle/>
          <a:p>
            <a:pPr>
              <a:spcBef>
                <a:spcPct val="100000"/>
              </a:spcBef>
              <a:buSzPct val="99000"/>
            </a:pPr>
            <a:fld id="{7B223CFB-6954-4143-A38C-6C713EFBF704}" type="slidenum">
              <a:rPr lang="en-US" altLang="en-US" smtClean="0"/>
              <a:pPr>
                <a:spcBef>
                  <a:spcPct val="100000"/>
                </a:spcBef>
                <a:buSzPct val="99000"/>
              </a:pPr>
              <a:t>12</a:t>
            </a:fld>
            <a:endParaRPr lang="en-US" altLang="en-US"/>
          </a:p>
        </p:txBody>
      </p:sp>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DF774836-D00A-41FF-AC11-E2F48BBB46A4}"/>
              </a:ext>
            </a:extLst>
          </p:cNvPr>
          <p:cNvSpPr>
            <a:spLocks noGrp="1"/>
          </p:cNvSpPr>
          <p:nvPr>
            <p:ph type="title"/>
          </p:nvPr>
        </p:nvSpPr>
        <p:spPr/>
        <p:txBody>
          <a:bodyPr/>
          <a:lstStyle/>
          <a:p>
            <a:pPr>
              <a:spcBef>
                <a:spcPct val="100000"/>
              </a:spcBef>
              <a:buSzPct val="99000"/>
            </a:pPr>
            <a:r>
              <a:rPr lang="en-US" altLang="en-US"/>
              <a:t>Lessons Learned: Resource Management Example</a:t>
            </a:r>
          </a:p>
        </p:txBody>
      </p:sp>
      <p:sp>
        <p:nvSpPr>
          <p:cNvPr id="2" name="Content Placeholder 1">
            <a:extLst>
              <a:ext uri="{FF2B5EF4-FFF2-40B4-BE49-F238E27FC236}">
                <a16:creationId xmlns:a16="http://schemas.microsoft.com/office/drawing/2014/main" id="{9C339638-741C-4B92-8BF8-788638174CC4}"/>
              </a:ext>
            </a:extLst>
          </p:cNvPr>
          <p:cNvSpPr>
            <a:spLocks noGrp="1"/>
          </p:cNvSpPr>
          <p:nvPr>
            <p:ph idx="1"/>
          </p:nvPr>
        </p:nvSpPr>
        <p:spPr/>
        <p:txBody>
          <a:bodyPr>
            <a:normAutofit fontScale="70000" lnSpcReduction="20000"/>
          </a:bodyPr>
          <a:lstStyle/>
          <a:p>
            <a:pPr>
              <a:spcBef>
                <a:spcPct val="100000"/>
              </a:spcBef>
              <a:buSzPct val="99000"/>
            </a:pPr>
            <a:r>
              <a:rPr lang="en-US" altLang="en-US" kern="1200">
                <a:latin typeface="Arial" panose="020B0604020202020204" pitchFamily="34" charset="0"/>
                <a:cs typeface="Arial" panose="020B0604020202020204" pitchFamily="34" charset="0"/>
                <a:sym typeface="Arial" panose="020B0604020202020204" pitchFamily="34" charset="0"/>
              </a:rPr>
              <a:t>In 1991 the City of Oakland, California, suffered a major conflagration in which hundreds of homes were lost and millions of dollars in damages were incurred. A major contributor to the problem was equipment incompatibility. The City of Oakland had water hydrant connections that did not meet the national standard. While the City had a special dispensation to use 2" rather than 2.5" connections, the difference meant that some mutual aid fire engines did not carry adaptors and could not access the city water supply. When the fire began, close-in, mutual aid engines that had adaptors were quickly depleted, and the City of Oakland did not have enough additional adaptors to equip the number of engines that responded from outside the immediate mutual aid area. This is an extreme example of the need for a standardized approach to emergency resource management. One of the primary goals of the National Incident Management System is to identify and establish the essential concepts and principles of resource management that will be covered in this course. </a:t>
            </a:r>
            <a:endParaRPr lang="en-US"/>
          </a:p>
        </p:txBody>
      </p:sp>
      <p:sp>
        <p:nvSpPr>
          <p:cNvPr id="3" name="Slide Number Placeholder 2">
            <a:extLst>
              <a:ext uri="{FF2B5EF4-FFF2-40B4-BE49-F238E27FC236}">
                <a16:creationId xmlns:a16="http://schemas.microsoft.com/office/drawing/2014/main" id="{95AED1AA-9D34-48E2-8DC3-EEF1E9362ED4}"/>
              </a:ext>
            </a:extLst>
          </p:cNvPr>
          <p:cNvSpPr>
            <a:spLocks noGrp="1"/>
          </p:cNvSpPr>
          <p:nvPr>
            <p:ph type="sldNum" sz="quarter" idx="11"/>
          </p:nvPr>
        </p:nvSpPr>
        <p:spPr/>
        <p:txBody>
          <a:bodyPr/>
          <a:lstStyle/>
          <a:p>
            <a:pPr>
              <a:spcBef>
                <a:spcPct val="100000"/>
              </a:spcBef>
              <a:buSzPct val="99000"/>
            </a:pPr>
            <a:fld id="{063FD3F1-097F-4B9E-8C9A-A0B13EF664E7}" type="slidenum">
              <a:rPr lang="en-US" altLang="en-US" smtClean="0"/>
              <a:pPr>
                <a:spcBef>
                  <a:spcPct val="100000"/>
                </a:spcBef>
                <a:buSzPct val="99000"/>
              </a:pPr>
              <a:t>13</a:t>
            </a:fld>
            <a:endParaRPr lang="en-US" altLang="en-US"/>
          </a:p>
        </p:txBody>
      </p:sp>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0F7B6622-E460-4A24-A0D6-5B2682EEF05D}"/>
              </a:ext>
            </a:extLst>
          </p:cNvPr>
          <p:cNvSpPr>
            <a:spLocks noGrp="1"/>
          </p:cNvSpPr>
          <p:nvPr>
            <p:ph type="title"/>
          </p:nvPr>
        </p:nvSpPr>
        <p:spPr/>
        <p:txBody>
          <a:bodyPr/>
          <a:lstStyle/>
          <a:p>
            <a:pPr>
              <a:spcBef>
                <a:spcPct val="100000"/>
              </a:spcBef>
              <a:buSzPct val="99000"/>
            </a:pPr>
            <a:r>
              <a:rPr lang="en-US" altLang="en-US"/>
              <a:t>Interoperability </a:t>
            </a:r>
          </a:p>
        </p:txBody>
      </p:sp>
      <p:sp>
        <p:nvSpPr>
          <p:cNvPr id="2" name="Content Placeholder 1">
            <a:extLst>
              <a:ext uri="{FF2B5EF4-FFF2-40B4-BE49-F238E27FC236}">
                <a16:creationId xmlns:a16="http://schemas.microsoft.com/office/drawing/2014/main" id="{7947F61E-2E71-41CD-8C00-7DC3FC70C453}"/>
              </a:ext>
            </a:extLst>
          </p:cNvPr>
          <p:cNvSpPr>
            <a:spLocks noGrp="1"/>
          </p:cNvSpPr>
          <p:nvPr>
            <p:ph sz="quarter" idx="13"/>
          </p:nvPr>
        </p:nvSpPr>
        <p:spPr>
          <a:xfrm>
            <a:off x="457200" y="1153077"/>
            <a:ext cx="4648200" cy="4492625"/>
          </a:xfrm>
        </p:spPr>
        <p:txBody>
          <a:bodyPr>
            <a:normAutofit fontScale="55000" lnSpcReduction="20000"/>
          </a:bodyPr>
          <a:lstStyle/>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The NIMS Guiding Principle of Standardization is essential to interoperability.</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No jurisdiction has all of the resources that could conceivably be needed during a major incident. Interoperable resources can be moved and assigned across jurisdictional boundaries. This expands the resource pool and increases the likelihood of an effective response.</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Strategies to ensure interoperability include:</a:t>
            </a:r>
          </a:p>
          <a:p>
            <a:pPr marL="254000" lvl="1" indent="-254000">
              <a:spcBef>
                <a:spcPct val="100000"/>
              </a:spcBef>
              <a:buSzPct val="99000"/>
              <a:tabLst/>
            </a:pPr>
            <a:r>
              <a:rPr lang="en-US" altLang="en-US" kern="1200" dirty="0">
                <a:latin typeface="Arial" panose="020B0604020202020204" pitchFamily="34" charset="0"/>
                <a:ea typeface="+mn-ea"/>
                <a:cs typeface="Arial" panose="020B0604020202020204" pitchFamily="34" charset="0"/>
                <a:sym typeface="Arial" panose="020B0604020202020204" pitchFamily="34" charset="0"/>
              </a:rPr>
              <a:t>Where national standards exist for connections, fittings, and hardware, these should be adopted by all jurisdictions.</a:t>
            </a:r>
          </a:p>
          <a:p>
            <a:pPr marL="254000" lvl="1" indent="-254000">
              <a:spcBef>
                <a:spcPct val="100000"/>
              </a:spcBef>
              <a:buSzPct val="99000"/>
              <a:tabLst/>
            </a:pPr>
            <a:r>
              <a:rPr lang="en-US" altLang="en-US" kern="1200" dirty="0">
                <a:latin typeface="Arial" panose="020B0604020202020204" pitchFamily="34" charset="0"/>
                <a:ea typeface="+mn-ea"/>
                <a:cs typeface="Arial" panose="020B0604020202020204" pitchFamily="34" charset="0"/>
                <a:sym typeface="Arial" panose="020B0604020202020204" pitchFamily="34" charset="0"/>
              </a:rPr>
              <a:t>When possible, combine orders for standardized equipment.</a:t>
            </a:r>
          </a:p>
          <a:p>
            <a:pPr marL="254000" lvl="1" indent="-254000">
              <a:spcBef>
                <a:spcPct val="100000"/>
              </a:spcBef>
              <a:buSzPct val="99000"/>
              <a:tabLst/>
            </a:pPr>
            <a:r>
              <a:rPr lang="en-US" altLang="en-US" kern="1200" dirty="0">
                <a:latin typeface="Arial" panose="020B0604020202020204" pitchFamily="34" charset="0"/>
                <a:ea typeface="+mn-ea"/>
                <a:cs typeface="Arial" panose="020B0604020202020204" pitchFamily="34" charset="0"/>
                <a:sym typeface="Arial" panose="020B0604020202020204" pitchFamily="34" charset="0"/>
              </a:rPr>
              <a:t>Where possible, make collective bulk orders to help ensure both best price and interoperability. </a:t>
            </a:r>
            <a:endParaRPr lang="en-US" dirty="0"/>
          </a:p>
        </p:txBody>
      </p:sp>
      <p:pic>
        <p:nvPicPr>
          <p:cNvPr id="8" name="Picture 4" descr="Firefighters fighting a fire">
            <a:extLst>
              <a:ext uri="{FF2B5EF4-FFF2-40B4-BE49-F238E27FC236}">
                <a16:creationId xmlns:a16="http://schemas.microsoft.com/office/drawing/2014/main" id="{BFD8D198-2EBA-4C24-875B-E0C4EE07D2AD}"/>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811837" y="2308225"/>
            <a:ext cx="17145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46FDD4CB-674C-4ECB-91B2-E5A84D9FA197}"/>
              </a:ext>
            </a:extLst>
          </p:cNvPr>
          <p:cNvSpPr>
            <a:spLocks noGrp="1"/>
          </p:cNvSpPr>
          <p:nvPr>
            <p:ph type="sldNum" sz="quarter" idx="17"/>
          </p:nvPr>
        </p:nvSpPr>
        <p:spPr/>
        <p:txBody>
          <a:bodyPr/>
          <a:lstStyle/>
          <a:p>
            <a:pPr>
              <a:spcBef>
                <a:spcPct val="100000"/>
              </a:spcBef>
              <a:buSzPct val="99000"/>
            </a:pPr>
            <a:fld id="{7B223CFB-6954-4143-A38C-6C713EFBF704}" type="slidenum">
              <a:rPr lang="en-US" altLang="en-US" smtClean="0"/>
              <a:pPr>
                <a:spcBef>
                  <a:spcPct val="100000"/>
                </a:spcBef>
                <a:buSzPct val="99000"/>
              </a:pPr>
              <a:t>14</a:t>
            </a:fld>
            <a:endParaRPr lang="en-US" altLang="en-US"/>
          </a:p>
        </p:txBody>
      </p:sp>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00DAB6F7-1482-4AAA-B869-DDE965051BB6}"/>
              </a:ext>
            </a:extLst>
          </p:cNvPr>
          <p:cNvSpPr>
            <a:spLocks noGrp="1"/>
          </p:cNvSpPr>
          <p:nvPr>
            <p:ph type="title"/>
          </p:nvPr>
        </p:nvSpPr>
        <p:spPr/>
        <p:txBody>
          <a:bodyPr/>
          <a:lstStyle/>
          <a:p>
            <a:pPr>
              <a:spcBef>
                <a:spcPct val="100000"/>
              </a:spcBef>
              <a:buSzPct val="99000"/>
            </a:pPr>
            <a:r>
              <a:rPr lang="en-US" altLang="en-US"/>
              <a:t>Communications Issues</a:t>
            </a:r>
          </a:p>
        </p:txBody>
      </p:sp>
      <p:sp>
        <p:nvSpPr>
          <p:cNvPr id="2" name="Content Placeholder 1">
            <a:extLst>
              <a:ext uri="{FF2B5EF4-FFF2-40B4-BE49-F238E27FC236}">
                <a16:creationId xmlns:a16="http://schemas.microsoft.com/office/drawing/2014/main" id="{AC22CAB3-4634-4842-8E1F-188F83A90EF9}"/>
              </a:ext>
            </a:extLst>
          </p:cNvPr>
          <p:cNvSpPr>
            <a:spLocks noGrp="1"/>
          </p:cNvSpPr>
          <p:nvPr>
            <p:ph sz="quarter" idx="13"/>
          </p:nvPr>
        </p:nvSpPr>
        <p:spPr/>
        <p:txBody>
          <a:bodyPr>
            <a:normAutofit fontScale="550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Interoperability may be a major issue with communications equipment.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Interoperability does not necessarily require matching hardware, but it must be compatible. 800 or 900 MHz systems may be proprietary, making communication with others who are not registered users on the system more difficult.</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It is important to ensure that agencies share enough frequencies to provide communication during incidents. Many States have established statewide emergency frequencies that can be used for major mobilizations.</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Some other issues with communications equipment are backup power and redundancy, as well as alternative communication methods for alert and warning systems.</a:t>
            </a:r>
            <a:endParaRPr lang="en-US"/>
          </a:p>
        </p:txBody>
      </p:sp>
      <p:pic>
        <p:nvPicPr>
          <p:cNvPr id="8" name="Picture 4" descr="Responder with a radio">
            <a:extLst>
              <a:ext uri="{FF2B5EF4-FFF2-40B4-BE49-F238E27FC236}">
                <a16:creationId xmlns:a16="http://schemas.microsoft.com/office/drawing/2014/main" id="{78EB4A64-3D16-4BA1-B9A6-8D22E26D2FBD}"/>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811837" y="2308225"/>
            <a:ext cx="17145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C7FD5EE6-B65F-4CED-83C1-9085D36903ED}"/>
              </a:ext>
            </a:extLst>
          </p:cNvPr>
          <p:cNvSpPr>
            <a:spLocks noGrp="1"/>
          </p:cNvSpPr>
          <p:nvPr>
            <p:ph type="sldNum" sz="quarter" idx="17"/>
          </p:nvPr>
        </p:nvSpPr>
        <p:spPr/>
        <p:txBody>
          <a:bodyPr/>
          <a:lstStyle/>
          <a:p>
            <a:pPr>
              <a:spcBef>
                <a:spcPct val="100000"/>
              </a:spcBef>
              <a:buSzPct val="99000"/>
            </a:pPr>
            <a:fld id="{7B223CFB-6954-4143-A38C-6C713EFBF704}" type="slidenum">
              <a:rPr lang="en-US" altLang="en-US" smtClean="0"/>
              <a:pPr>
                <a:spcBef>
                  <a:spcPct val="100000"/>
                </a:spcBef>
                <a:buSzPct val="99000"/>
              </a:pPr>
              <a:t>15</a:t>
            </a:fld>
            <a:endParaRPr lang="en-US" altLang="en-US"/>
          </a:p>
        </p:txBody>
      </p:sp>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A012F6-40C9-4C2A-B915-73D75108DBEA}"/>
              </a:ext>
            </a:extLst>
          </p:cNvPr>
          <p:cNvSpPr>
            <a:spLocks noGrp="1"/>
          </p:cNvSpPr>
          <p:nvPr>
            <p:ph sz="quarter" idx="13"/>
          </p:nvPr>
        </p:nvSpPr>
        <p:spPr/>
        <p:txBody>
          <a:bodyPr>
            <a:normAutofit fontScale="625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Consideration should be given to coordinating standard operating procedures (SOPs) where they might affect how a resource can be deployed.</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For example, law enforcement agencies have different policies and procedures on issues such as restrictions on the use of arrest authorities. Where possible, mutual aid partners should agree on such policies. When policies and procedures cannot be reconciled, it is important that mutual aid partners know the differences up front. </a:t>
            </a:r>
            <a:endParaRPr lang="en-US"/>
          </a:p>
        </p:txBody>
      </p:sp>
      <p:sp>
        <p:nvSpPr>
          <p:cNvPr id="4" name="Title 3">
            <a:extLst>
              <a:ext uri="{FF2B5EF4-FFF2-40B4-BE49-F238E27FC236}">
                <a16:creationId xmlns:a16="http://schemas.microsoft.com/office/drawing/2014/main" id="{400C1D03-B791-4517-BB49-EEF99527E75F}"/>
              </a:ext>
            </a:extLst>
          </p:cNvPr>
          <p:cNvSpPr>
            <a:spLocks noGrp="1"/>
          </p:cNvSpPr>
          <p:nvPr>
            <p:ph type="title"/>
          </p:nvPr>
        </p:nvSpPr>
        <p:spPr/>
        <p:txBody>
          <a:bodyPr/>
          <a:lstStyle/>
          <a:p>
            <a:pPr>
              <a:buSzPct val="99000"/>
            </a:pPr>
            <a:r>
              <a:rPr lang="en-US" dirty="0"/>
              <a:t>Standard Operating Procedures</a:t>
            </a:r>
          </a:p>
        </p:txBody>
      </p:sp>
      <p:pic>
        <p:nvPicPr>
          <p:cNvPr id="8" name="Picture 4" descr="Men in orange vests using a handheld radio.">
            <a:extLst>
              <a:ext uri="{FF2B5EF4-FFF2-40B4-BE49-F238E27FC236}">
                <a16:creationId xmlns:a16="http://schemas.microsoft.com/office/drawing/2014/main" id="{89B01042-17C1-46A4-B772-F1708B224AE9}"/>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3717870" y="3471863"/>
            <a:ext cx="170826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9F37F685-E8AF-43EF-B39A-31266701082A}"/>
              </a:ext>
            </a:extLst>
          </p:cNvPr>
          <p:cNvSpPr>
            <a:spLocks noGrp="1"/>
          </p:cNvSpPr>
          <p:nvPr>
            <p:ph type="sldNum" sz="quarter" idx="17"/>
          </p:nvPr>
        </p:nvSpPr>
        <p:spPr/>
        <p:txBody>
          <a:bodyPr/>
          <a:lstStyle/>
          <a:p>
            <a:pPr>
              <a:spcBef>
                <a:spcPct val="100000"/>
              </a:spcBef>
              <a:buSzPct val="99000"/>
            </a:pPr>
            <a:fld id="{178ABE65-2FC2-4D93-B47F-0D302FC6D19F}" type="slidenum">
              <a:rPr lang="en-US" altLang="en-US" smtClean="0"/>
              <a:pPr>
                <a:spcBef>
                  <a:spcPct val="100000"/>
                </a:spcBef>
                <a:buSzPct val="99000"/>
              </a:pPr>
              <a:t>16</a:t>
            </a:fld>
            <a:endParaRPr lang="en-US" altLang="en-US"/>
          </a:p>
        </p:txBody>
      </p:sp>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DBA85308-A8B0-48BC-86B3-740368B97234}"/>
              </a:ext>
            </a:extLst>
          </p:cNvPr>
          <p:cNvSpPr>
            <a:spLocks noGrp="1"/>
          </p:cNvSpPr>
          <p:nvPr>
            <p:ph type="title"/>
          </p:nvPr>
        </p:nvSpPr>
        <p:spPr/>
        <p:txBody>
          <a:bodyPr/>
          <a:lstStyle/>
          <a:p>
            <a:pPr>
              <a:spcBef>
                <a:spcPct val="100000"/>
              </a:spcBef>
              <a:buSzPct val="99000"/>
            </a:pPr>
            <a:r>
              <a:rPr lang="en-US" altLang="en-US"/>
              <a:t>Testing Interoperability</a:t>
            </a:r>
          </a:p>
        </p:txBody>
      </p:sp>
      <p:sp>
        <p:nvSpPr>
          <p:cNvPr id="2" name="Content Placeholder 1">
            <a:extLst>
              <a:ext uri="{FF2B5EF4-FFF2-40B4-BE49-F238E27FC236}">
                <a16:creationId xmlns:a16="http://schemas.microsoft.com/office/drawing/2014/main" id="{906B1085-1061-4BB5-B36C-DA23CE8EF5D5}"/>
              </a:ext>
            </a:extLst>
          </p:cNvPr>
          <p:cNvSpPr>
            <a:spLocks noGrp="1"/>
          </p:cNvSpPr>
          <p:nvPr>
            <p:ph sz="quarter" idx="13"/>
          </p:nvPr>
        </p:nvSpPr>
        <p:spPr/>
        <p:txBody>
          <a:bodyPr>
            <a:normAutofit fontScale="925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Short of actual incident activation, the final test of all planning activities is to assess whether or not equipment and systems work under simulated conditions.</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Testing equipment and systems should be incorporated into training and comprehensive exercises. </a:t>
            </a:r>
            <a:endParaRPr lang="en-US"/>
          </a:p>
        </p:txBody>
      </p:sp>
      <p:pic>
        <p:nvPicPr>
          <p:cNvPr id="8" name="Picture 4" descr="Personnel testing system interoperability">
            <a:extLst>
              <a:ext uri="{FF2B5EF4-FFF2-40B4-BE49-F238E27FC236}">
                <a16:creationId xmlns:a16="http://schemas.microsoft.com/office/drawing/2014/main" id="{4CF71926-8291-4FE8-84ED-E3C0EB437FFD}"/>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811837" y="2308225"/>
            <a:ext cx="17145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70E1DAB4-20EE-4BCD-951A-B6426746FEBE}"/>
              </a:ext>
            </a:extLst>
          </p:cNvPr>
          <p:cNvSpPr>
            <a:spLocks noGrp="1"/>
          </p:cNvSpPr>
          <p:nvPr>
            <p:ph type="sldNum" sz="quarter" idx="17"/>
          </p:nvPr>
        </p:nvSpPr>
        <p:spPr/>
        <p:txBody>
          <a:bodyPr/>
          <a:lstStyle/>
          <a:p>
            <a:pPr>
              <a:spcBef>
                <a:spcPct val="100000"/>
              </a:spcBef>
              <a:buSzPct val="99000"/>
            </a:pPr>
            <a:fld id="{7B223CFB-6954-4143-A38C-6C713EFBF704}" type="slidenum">
              <a:rPr lang="en-US" altLang="en-US" smtClean="0"/>
              <a:pPr>
                <a:spcBef>
                  <a:spcPct val="100000"/>
                </a:spcBef>
                <a:buSzPct val="99000"/>
              </a:pPr>
              <a:t>17</a:t>
            </a:fld>
            <a:endParaRPr lang="en-US" altLang="en-US"/>
          </a:p>
        </p:txBody>
      </p:sp>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6F9A3B43-48D2-4237-9F3B-07ED1681503F}"/>
              </a:ext>
            </a:extLst>
          </p:cNvPr>
          <p:cNvSpPr>
            <a:spLocks noGrp="1"/>
          </p:cNvSpPr>
          <p:nvPr>
            <p:ph type="title"/>
          </p:nvPr>
        </p:nvSpPr>
        <p:spPr/>
        <p:txBody>
          <a:bodyPr/>
          <a:lstStyle/>
          <a:p>
            <a:pPr>
              <a:spcBef>
                <a:spcPct val="100000"/>
              </a:spcBef>
              <a:buSzPct val="99000"/>
            </a:pPr>
            <a:r>
              <a:rPr lang="en-US" altLang="en-US"/>
              <a:t>Personnel Qualifications and Certification</a:t>
            </a:r>
          </a:p>
        </p:txBody>
      </p:sp>
      <p:sp>
        <p:nvSpPr>
          <p:cNvPr id="2" name="Content Placeholder 1">
            <a:extLst>
              <a:ext uri="{FF2B5EF4-FFF2-40B4-BE49-F238E27FC236}">
                <a16:creationId xmlns:a16="http://schemas.microsoft.com/office/drawing/2014/main" id="{F180FEB3-B277-4BF7-AF10-4147D3B59A19}"/>
              </a:ext>
            </a:extLst>
          </p:cNvPr>
          <p:cNvSpPr>
            <a:spLocks noGrp="1"/>
          </p:cNvSpPr>
          <p:nvPr>
            <p:ph sz="quarter" idx="13"/>
          </p:nvPr>
        </p:nvSpPr>
        <p:spPr>
          <a:xfrm>
            <a:off x="457200" y="1153077"/>
            <a:ext cx="4733925" cy="4492625"/>
          </a:xfrm>
        </p:spPr>
        <p:txBody>
          <a:bodyPr>
            <a:normAutofit fontScale="55000" lnSpcReduction="20000"/>
          </a:bodyPr>
          <a:lstStyle/>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Qualifying, certifying, and credentialing are the essential steps, led by an Authority Having Jurisdiction (AHJ), that help ensure that personnel deploying through mutual aid agreements have the knowledge, experience, training, and capability to perform the duties of their assigned roles. </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These steps help to ensure that personnel across the Nation are prepared to perform their incident responsibilities based on criteria that are standard nationwide. </a:t>
            </a:r>
          </a:p>
          <a:p>
            <a:pPr>
              <a:spcBef>
                <a:spcPct val="100000"/>
              </a:spcBef>
              <a:buSzPct val="99000"/>
              <a:tabLst/>
            </a:pPr>
            <a:r>
              <a:rPr lang="en-US" altLang="en-US" b="1" i="1" kern="1200" dirty="0">
                <a:latin typeface="Arial" panose="020B0604020202020204" pitchFamily="34" charset="0"/>
                <a:cs typeface="Arial" panose="020B0604020202020204" pitchFamily="34" charset="0"/>
                <a:sym typeface="Arial" panose="020B0604020202020204" pitchFamily="34" charset="0"/>
              </a:rPr>
              <a:t>Qualification </a:t>
            </a:r>
            <a:r>
              <a:rPr lang="en-US" altLang="en-US" kern="1200" dirty="0">
                <a:latin typeface="Arial" panose="020B0604020202020204" pitchFamily="34" charset="0"/>
                <a:cs typeface="Arial" panose="020B0604020202020204" pitchFamily="34" charset="0"/>
                <a:sym typeface="Arial" panose="020B0604020202020204" pitchFamily="34" charset="0"/>
              </a:rPr>
              <a:t>is the process through which personnel meet the minimum established criteria—training, experience, physical and medical fitness, and capability—to fill specific positions. </a:t>
            </a:r>
          </a:p>
          <a:p>
            <a:pPr>
              <a:spcBef>
                <a:spcPct val="100000"/>
              </a:spcBef>
              <a:buSzPct val="99000"/>
            </a:pPr>
            <a:r>
              <a:rPr lang="en-US" altLang="en-US" b="1" i="1" kern="1200" dirty="0">
                <a:latin typeface="Arial" panose="020B0604020202020204" pitchFamily="34" charset="0"/>
                <a:cs typeface="Arial" panose="020B0604020202020204" pitchFamily="34" charset="0"/>
                <a:sym typeface="Arial" panose="020B0604020202020204" pitchFamily="34" charset="0"/>
              </a:rPr>
              <a:t>Certification/Recertification </a:t>
            </a:r>
            <a:r>
              <a:rPr lang="en-US" altLang="en-US" kern="1200" dirty="0">
                <a:latin typeface="Arial" panose="020B0604020202020204" pitchFamily="34" charset="0"/>
                <a:cs typeface="Arial" panose="020B0604020202020204" pitchFamily="34" charset="0"/>
                <a:sym typeface="Arial" panose="020B0604020202020204" pitchFamily="34" charset="0"/>
              </a:rPr>
              <a:t>is the recognition from the AHJ or a third party7 stating that an individual has met and continues to meet established criteria and is qualified for a specific position. </a:t>
            </a:r>
            <a:endParaRPr lang="en-US" dirty="0"/>
          </a:p>
        </p:txBody>
      </p:sp>
      <p:pic>
        <p:nvPicPr>
          <p:cNvPr id="8" name="Picture 4">
            <a:extLst>
              <a:ext uri="{FF2B5EF4-FFF2-40B4-BE49-F238E27FC236}">
                <a16:creationId xmlns:a16="http://schemas.microsoft.com/office/drawing/2014/main" id="{4E21E91E-9598-4DB8-A900-737485386FAC}"/>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811837" y="2308225"/>
            <a:ext cx="17145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4CF615EA-3918-4490-A938-597B9DAB0E12}"/>
              </a:ext>
            </a:extLst>
          </p:cNvPr>
          <p:cNvSpPr>
            <a:spLocks noGrp="1"/>
          </p:cNvSpPr>
          <p:nvPr>
            <p:ph type="sldNum" sz="quarter" idx="17"/>
          </p:nvPr>
        </p:nvSpPr>
        <p:spPr/>
        <p:txBody>
          <a:bodyPr/>
          <a:lstStyle/>
          <a:p>
            <a:pPr>
              <a:spcBef>
                <a:spcPct val="100000"/>
              </a:spcBef>
              <a:buSzPct val="99000"/>
            </a:pPr>
            <a:fld id="{7B223CFB-6954-4143-A38C-6C713EFBF704}" type="slidenum">
              <a:rPr lang="en-US" altLang="en-US" smtClean="0"/>
              <a:pPr>
                <a:spcBef>
                  <a:spcPct val="100000"/>
                </a:spcBef>
                <a:buSzPct val="99000"/>
              </a:pPr>
              <a:t>18</a:t>
            </a:fld>
            <a:endParaRPr lang="en-US" altLang="en-US"/>
          </a:p>
        </p:txBody>
      </p:sp>
    </p:spTree>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5F6A64B3-8BAB-4BF5-9F24-F65046873201}"/>
              </a:ext>
            </a:extLst>
          </p:cNvPr>
          <p:cNvSpPr>
            <a:spLocks noGrp="1"/>
          </p:cNvSpPr>
          <p:nvPr>
            <p:ph type="title"/>
          </p:nvPr>
        </p:nvSpPr>
        <p:spPr/>
        <p:txBody>
          <a:bodyPr/>
          <a:lstStyle/>
          <a:p>
            <a:pPr>
              <a:spcBef>
                <a:spcPct val="100000"/>
              </a:spcBef>
              <a:buSzPct val="99000"/>
            </a:pPr>
            <a:r>
              <a:rPr lang="en-US" altLang="en-US"/>
              <a:t>Credentialing</a:t>
            </a:r>
          </a:p>
        </p:txBody>
      </p:sp>
      <p:sp>
        <p:nvSpPr>
          <p:cNvPr id="2" name="Content Placeholder 1">
            <a:extLst>
              <a:ext uri="{FF2B5EF4-FFF2-40B4-BE49-F238E27FC236}">
                <a16:creationId xmlns:a16="http://schemas.microsoft.com/office/drawing/2014/main" id="{EA2F82E2-AB5F-4412-8DD7-59808DF63255}"/>
              </a:ext>
            </a:extLst>
          </p:cNvPr>
          <p:cNvSpPr>
            <a:spLocks noGrp="1"/>
          </p:cNvSpPr>
          <p:nvPr>
            <p:ph sz="quarter" idx="13"/>
          </p:nvPr>
        </p:nvSpPr>
        <p:spPr>
          <a:xfrm>
            <a:off x="457200" y="1153077"/>
            <a:ext cx="4219575" cy="4492625"/>
          </a:xfrm>
        </p:spPr>
        <p:txBody>
          <a:bodyPr>
            <a:normAutofit fontScale="55000" lnSpcReduction="20000"/>
          </a:bodyPr>
          <a:lstStyle/>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Credentialing occurs when an AHJ or third party provides documentation—typically an identification card or badge—that identifies personnel and authenticates and verifies their qualification for a particular position. While credentialing includes issuing credentials such as identification cards, it is separate from an incident-specific badging process, which includes identity verification, qualification, and deployment authorization. </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Certain positions require third-party certification and/or credentialing from an accredited body such as a state licensure board for medical professionals. </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Credentialing is separate from badging, which takes place at the incident site in order to control access. </a:t>
            </a:r>
            <a:endParaRPr lang="en-US" dirty="0"/>
          </a:p>
        </p:txBody>
      </p:sp>
      <p:pic>
        <p:nvPicPr>
          <p:cNvPr id="8" name="Picture 4" descr="Personnel documenting their qualifications on forms">
            <a:extLst>
              <a:ext uri="{FF2B5EF4-FFF2-40B4-BE49-F238E27FC236}">
                <a16:creationId xmlns:a16="http://schemas.microsoft.com/office/drawing/2014/main" id="{5CFA0170-3B1B-42F3-93F5-8D619372D1EE}"/>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811837" y="2293937"/>
            <a:ext cx="17145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E3E31496-12E1-44C9-969F-ADFE02370101}"/>
              </a:ext>
            </a:extLst>
          </p:cNvPr>
          <p:cNvSpPr>
            <a:spLocks noGrp="1"/>
          </p:cNvSpPr>
          <p:nvPr>
            <p:ph type="sldNum" sz="quarter" idx="17"/>
          </p:nvPr>
        </p:nvSpPr>
        <p:spPr/>
        <p:txBody>
          <a:bodyPr/>
          <a:lstStyle/>
          <a:p>
            <a:pPr>
              <a:spcBef>
                <a:spcPct val="100000"/>
              </a:spcBef>
              <a:buSzPct val="99000"/>
            </a:pPr>
            <a:fld id="{7B223CFB-6954-4143-A38C-6C713EFBF704}" type="slidenum">
              <a:rPr lang="en-US" altLang="en-US" smtClean="0"/>
              <a:pPr>
                <a:spcBef>
                  <a:spcPct val="100000"/>
                </a:spcBef>
                <a:buSzPct val="99000"/>
              </a:pPr>
              <a:t>19</a:t>
            </a:fld>
            <a:endParaRPr lang="en-US" altLang="en-US"/>
          </a:p>
        </p:txBody>
      </p:sp>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9CF0453D-DD08-4140-93C5-DADCE5263F76}"/>
              </a:ext>
            </a:extLst>
          </p:cNvPr>
          <p:cNvSpPr>
            <a:spLocks noGrp="1"/>
          </p:cNvSpPr>
          <p:nvPr>
            <p:ph type="title"/>
          </p:nvPr>
        </p:nvSpPr>
        <p:spPr/>
        <p:txBody>
          <a:bodyPr/>
          <a:lstStyle/>
          <a:p>
            <a:pPr>
              <a:spcBef>
                <a:spcPct val="100000"/>
              </a:spcBef>
              <a:buSzPct val="99000"/>
            </a:pPr>
            <a:r>
              <a:rPr lang="en-US" altLang="en-US"/>
              <a:t>Resource Management: Preparedness Activities</a:t>
            </a:r>
          </a:p>
        </p:txBody>
      </p:sp>
      <p:sp>
        <p:nvSpPr>
          <p:cNvPr id="2" name="Content Placeholder 1">
            <a:extLst>
              <a:ext uri="{FF2B5EF4-FFF2-40B4-BE49-F238E27FC236}">
                <a16:creationId xmlns:a16="http://schemas.microsoft.com/office/drawing/2014/main" id="{5BACA863-BB66-428A-B79B-F86F26D5C2C3}"/>
              </a:ext>
            </a:extLst>
          </p:cNvPr>
          <p:cNvSpPr>
            <a:spLocks noGrp="1"/>
          </p:cNvSpPr>
          <p:nvPr>
            <p:ph idx="1"/>
          </p:nvPr>
        </p:nvSpPr>
        <p:spPr/>
        <p:txBody>
          <a:bodyPr>
            <a:normAutofit fontScale="700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In the last lesson we discussed identifying, planning for and acquiring, storing and inventorying resources. In this lesson we will examine two additional resource management preparedness activities:</a:t>
            </a:r>
          </a:p>
          <a:p>
            <a:pPr marL="254000" lvl="1" indent="-254000">
              <a:spcBef>
                <a:spcPct val="100000"/>
              </a:spcBef>
              <a:buSzPct val="99000"/>
              <a:tabLst/>
            </a:pPr>
            <a:r>
              <a:rPr lang="en-US" altLang="en-US" b="1" kern="1200">
                <a:latin typeface="Arial" panose="020B0604020202020204" pitchFamily="34" charset="0"/>
                <a:ea typeface="+mn-ea"/>
                <a:cs typeface="Arial" panose="020B0604020202020204" pitchFamily="34" charset="0"/>
                <a:sym typeface="Arial" panose="020B0604020202020204" pitchFamily="34" charset="0"/>
              </a:rPr>
              <a:t>Typing Resources:</a:t>
            </a:r>
            <a:r>
              <a:rPr lang="en-US" altLang="en-US" kern="1200">
                <a:latin typeface="Arial" panose="020B0604020202020204" pitchFamily="34" charset="0"/>
                <a:ea typeface="+mn-ea"/>
                <a:cs typeface="Arial" panose="020B0604020202020204" pitchFamily="34" charset="0"/>
                <a:sym typeface="Arial" panose="020B0604020202020204" pitchFamily="34" charset="0"/>
              </a:rPr>
              <a:t> Assigning a standardized typing designation to each resource that allows Incident Commanders to request and deploy resources.</a:t>
            </a:r>
          </a:p>
          <a:p>
            <a:pPr marL="254000" lvl="1" indent="-254000">
              <a:spcBef>
                <a:spcPct val="100000"/>
              </a:spcBef>
              <a:buSzPct val="99000"/>
              <a:tabLst/>
            </a:pPr>
            <a:r>
              <a:rPr lang="en-US" altLang="en-US" b="1" kern="1200">
                <a:latin typeface="Arial" panose="020B0604020202020204" pitchFamily="34" charset="0"/>
                <a:ea typeface="+mn-ea"/>
                <a:cs typeface="Arial" panose="020B0604020202020204" pitchFamily="34" charset="0"/>
                <a:sym typeface="Arial" panose="020B0604020202020204" pitchFamily="34" charset="0"/>
              </a:rPr>
              <a:t>Qualifying, Certifying and Credentialing Personnel: </a:t>
            </a:r>
            <a:r>
              <a:rPr lang="en-US" altLang="en-US" kern="1200">
                <a:latin typeface="Arial" panose="020B0604020202020204" pitchFamily="34" charset="0"/>
                <a:ea typeface="+mn-ea"/>
                <a:cs typeface="Arial" panose="020B0604020202020204" pitchFamily="34" charset="0"/>
                <a:sym typeface="Arial" panose="020B0604020202020204" pitchFamily="34" charset="0"/>
              </a:rPr>
              <a:t>Ensuring personnel meet common standards that provide a foundation for mutual aid requests.</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Additionally, in this lesson we will explore Training and Exercising as methods to support readiness, interoperability and compatibility of resources.</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The next screen introduces resource typing. </a:t>
            </a:r>
            <a:endParaRPr lang="en-US"/>
          </a:p>
        </p:txBody>
      </p:sp>
      <p:sp>
        <p:nvSpPr>
          <p:cNvPr id="3" name="Slide Number Placeholder 2">
            <a:extLst>
              <a:ext uri="{FF2B5EF4-FFF2-40B4-BE49-F238E27FC236}">
                <a16:creationId xmlns:a16="http://schemas.microsoft.com/office/drawing/2014/main" id="{10768CEF-F78A-4951-8BE9-BA558D35EC5D}"/>
              </a:ext>
            </a:extLst>
          </p:cNvPr>
          <p:cNvSpPr>
            <a:spLocks noGrp="1"/>
          </p:cNvSpPr>
          <p:nvPr>
            <p:ph type="sldNum" sz="quarter" idx="11"/>
          </p:nvPr>
        </p:nvSpPr>
        <p:spPr/>
        <p:txBody>
          <a:bodyPr/>
          <a:lstStyle/>
          <a:p>
            <a:pPr>
              <a:spcBef>
                <a:spcPct val="100000"/>
              </a:spcBef>
              <a:buSzPct val="99000"/>
            </a:pPr>
            <a:fld id="{063FD3F1-097F-4B9E-8C9A-A0B13EF664E7}" type="slidenum">
              <a:rPr lang="en-US" altLang="en-US" smtClean="0"/>
              <a:pPr>
                <a:spcBef>
                  <a:spcPct val="100000"/>
                </a:spcBef>
                <a:buSzPct val="99000"/>
              </a:pPr>
              <a:t>2</a:t>
            </a:fld>
            <a:endParaRPr lang="en-US" altLang="en-US"/>
          </a:p>
        </p:txBody>
      </p:sp>
    </p:spTree>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85C89AD2-0745-4649-AAF1-494AACEA9AEC}"/>
              </a:ext>
            </a:extLst>
          </p:cNvPr>
          <p:cNvSpPr>
            <a:spLocks noGrp="1"/>
          </p:cNvSpPr>
          <p:nvPr>
            <p:ph type="title"/>
          </p:nvPr>
        </p:nvSpPr>
        <p:spPr/>
        <p:txBody>
          <a:bodyPr/>
          <a:lstStyle/>
          <a:p>
            <a:pPr>
              <a:spcBef>
                <a:spcPct val="100000"/>
              </a:spcBef>
              <a:buSzPct val="99000"/>
            </a:pPr>
            <a:r>
              <a:rPr lang="en-US" altLang="en-US"/>
              <a:t>Credentialing Process</a:t>
            </a:r>
          </a:p>
        </p:txBody>
      </p:sp>
      <p:sp>
        <p:nvSpPr>
          <p:cNvPr id="2" name="Content Placeholder 1">
            <a:extLst>
              <a:ext uri="{FF2B5EF4-FFF2-40B4-BE49-F238E27FC236}">
                <a16:creationId xmlns:a16="http://schemas.microsoft.com/office/drawing/2014/main" id="{511135AF-D422-4C82-984A-EFDDC21DAB4C}"/>
              </a:ext>
            </a:extLst>
          </p:cNvPr>
          <p:cNvSpPr>
            <a:spLocks noGrp="1"/>
          </p:cNvSpPr>
          <p:nvPr>
            <p:ph sz="quarter" idx="13"/>
          </p:nvPr>
        </p:nvSpPr>
        <p:spPr>
          <a:xfrm>
            <a:off x="457200" y="996192"/>
            <a:ext cx="8229600" cy="3065737"/>
          </a:xfrm>
        </p:spPr>
        <p:txBody>
          <a:bodyPr>
            <a:noAutofit/>
          </a:bodyPr>
          <a:lstStyle/>
          <a:p>
            <a:pPr>
              <a:spcBef>
                <a:spcPts val="1200"/>
              </a:spcBef>
              <a:buSzPct val="99000"/>
              <a:tabLst/>
            </a:pPr>
            <a:r>
              <a:rPr lang="en-US" altLang="en-US" sz="1100" kern="1200" dirty="0">
                <a:latin typeface="Arial" panose="020B0604020202020204" pitchFamily="34" charset="0"/>
                <a:cs typeface="Arial" panose="020B0604020202020204" pitchFamily="34" charset="0"/>
                <a:sym typeface="Arial" panose="020B0604020202020204" pitchFamily="34" charset="0"/>
              </a:rPr>
              <a:t>The NIMS qualification, certification, and credentialing process uses a performance-based approach. This process enables communities to plan for, request, and have confidence in personnel assigned from other organizations through mutual aid agreements. </a:t>
            </a:r>
          </a:p>
          <a:p>
            <a:pPr>
              <a:spcBef>
                <a:spcPts val="1200"/>
              </a:spcBef>
              <a:buSzPct val="99000"/>
              <a:tabLst/>
            </a:pPr>
            <a:r>
              <a:rPr lang="en-US" altLang="en-US" sz="1100" kern="1200" dirty="0">
                <a:latin typeface="Arial" panose="020B0604020202020204" pitchFamily="34" charset="0"/>
                <a:cs typeface="Arial" panose="020B0604020202020204" pitchFamily="34" charset="0"/>
                <a:sym typeface="Arial" panose="020B0604020202020204" pitchFamily="34" charset="0"/>
              </a:rPr>
              <a:t>Nationally standardized criteria and minimum qualifications for positions provide a consistent baseline for qualifying and credentialing the incident workforce. Along with the job title and position qualifications, the position task book (PTB) is a basic tool that underpins the NIMS performance-based qualification process. PTBs describe the minimum competencies, behaviors, and tasks necessary to be qualified for a position. PTBs provide the basis for a qualification, certification, and credentialing process that is standard nationwide. </a:t>
            </a:r>
          </a:p>
          <a:p>
            <a:pPr>
              <a:spcBef>
                <a:spcPts val="1200"/>
              </a:spcBef>
              <a:buSzPct val="99000"/>
              <a:tabLst/>
            </a:pPr>
            <a:r>
              <a:rPr lang="en-US" altLang="en-US" sz="1100" kern="1200" dirty="0">
                <a:latin typeface="Arial" panose="020B0604020202020204" pitchFamily="34" charset="0"/>
                <a:cs typeface="Arial" panose="020B0604020202020204" pitchFamily="34" charset="0"/>
                <a:sym typeface="Arial" panose="020B0604020202020204" pitchFamily="34" charset="0"/>
              </a:rPr>
              <a:t>FEMA recommends minimum qualifications, but it is AHJs across the Nation that establish, communicate, and administer the qualification and credentialing process for individuals seeking qualification for positions under that AHJ’s purview. AHJs have the authority and responsibility to develop, implement, maintain, and oversee the qualification, certification, and credentialing process within their organization or jurisdiction. AHJs may impose additional requirements outside of NIMS for local needs. In some cases, the AHJ may support multiple disciplines that collaborate as a part of a team (e.g., an Incident Management Team [IMT]). </a:t>
            </a:r>
          </a:p>
          <a:p>
            <a:pPr>
              <a:spcBef>
                <a:spcPts val="1200"/>
              </a:spcBef>
              <a:buSzPct val="99000"/>
              <a:tabLst/>
            </a:pPr>
            <a:r>
              <a:rPr lang="en-US" altLang="en-US" sz="1100" kern="1200" dirty="0">
                <a:latin typeface="Arial" panose="020B0604020202020204" pitchFamily="34" charset="0"/>
                <a:cs typeface="Arial" panose="020B0604020202020204" pitchFamily="34" charset="0"/>
                <a:sym typeface="Arial" panose="020B0604020202020204" pitchFamily="34" charset="0"/>
              </a:rPr>
              <a:t>As a part of the National Qualification System (NQS), FEMA also has developed NIMS Job Titles/Position Qualifications and accompanying Position Task Books (PTB), and the NIMS Guideline for Mutual Aid which you can access at </a:t>
            </a:r>
            <a:r>
              <a:rPr lang="en-US" altLang="en-US" sz="1100" kern="1200" dirty="0">
                <a:latin typeface="Arial" panose="020B0604020202020204" pitchFamily="34" charset="0"/>
                <a:cs typeface="Arial" panose="020B0604020202020204" pitchFamily="34" charset="0"/>
                <a:sym typeface="Arial" panose="020B0604020202020204" pitchFamily="34" charset="0"/>
                <a:hlinkClick r:id="rId2">
                  <a:extLst>
                    <a:ext uri="{A12FA001-AC4F-418D-AE19-62706E023703}">
                      <ahyp:hlinkClr xmlns:ahyp="http://schemas.microsoft.com/office/drawing/2018/hyperlinkcolor" val="tx"/>
                    </a:ext>
                  </a:extLst>
                </a:hlinkClick>
              </a:rPr>
              <a:t>https://www.fema.gov/national-qualification-system</a:t>
            </a:r>
            <a:endParaRPr lang="en-US" sz="1100" dirty="0"/>
          </a:p>
        </p:txBody>
      </p:sp>
      <p:pic>
        <p:nvPicPr>
          <p:cNvPr id="8" name="Picture 5" descr="Process from Qualification to Certification to Credentialing. Under Qualification is Prerequisites Completed and Position Task Book Completed. Under Certification is Qualification Review and Certification/Recertification. Under Credentialing is Credentials Issued or Reissued.">
            <a:extLst>
              <a:ext uri="{FF2B5EF4-FFF2-40B4-BE49-F238E27FC236}">
                <a16:creationId xmlns:a16="http://schemas.microsoft.com/office/drawing/2014/main" id="{57649BDE-B2C3-4771-AAF5-9EE35B8EA560}"/>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1304044" y="4219921"/>
            <a:ext cx="6315956" cy="1486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B7F109FE-AD0E-4CBC-A0C4-8C982C57557F}"/>
              </a:ext>
            </a:extLst>
          </p:cNvPr>
          <p:cNvSpPr>
            <a:spLocks noGrp="1"/>
          </p:cNvSpPr>
          <p:nvPr>
            <p:ph type="sldNum" sz="quarter" idx="17"/>
          </p:nvPr>
        </p:nvSpPr>
        <p:spPr/>
        <p:txBody>
          <a:bodyPr/>
          <a:lstStyle/>
          <a:p>
            <a:pPr>
              <a:spcBef>
                <a:spcPct val="100000"/>
              </a:spcBef>
              <a:buSzPct val="99000"/>
            </a:pPr>
            <a:fld id="{178ABE65-2FC2-4D93-B47F-0D302FC6D19F}" type="slidenum">
              <a:rPr lang="en-US" altLang="en-US" smtClean="0"/>
              <a:pPr>
                <a:spcBef>
                  <a:spcPct val="100000"/>
                </a:spcBef>
                <a:buSzPct val="99000"/>
              </a:pPr>
              <a:t>20</a:t>
            </a:fld>
            <a:endParaRPr lang="en-US" altLang="en-US"/>
          </a:p>
        </p:txBody>
      </p:sp>
    </p:spTree>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4E060E75-45C3-445D-9D8F-76BC7C67C362}"/>
              </a:ext>
            </a:extLst>
          </p:cNvPr>
          <p:cNvSpPr>
            <a:spLocks noGrp="1"/>
          </p:cNvSpPr>
          <p:nvPr>
            <p:ph type="title"/>
          </p:nvPr>
        </p:nvSpPr>
        <p:spPr/>
        <p:txBody>
          <a:bodyPr/>
          <a:lstStyle/>
          <a:p>
            <a:pPr>
              <a:spcBef>
                <a:spcPct val="100000"/>
              </a:spcBef>
              <a:buSzPct val="99000"/>
            </a:pPr>
            <a:r>
              <a:rPr lang="en-US" altLang="en-US"/>
              <a:t>Discussion Question - Credentialing</a:t>
            </a:r>
          </a:p>
        </p:txBody>
      </p:sp>
      <p:sp>
        <p:nvSpPr>
          <p:cNvPr id="2" name="Content Placeholder 1">
            <a:extLst>
              <a:ext uri="{FF2B5EF4-FFF2-40B4-BE49-F238E27FC236}">
                <a16:creationId xmlns:a16="http://schemas.microsoft.com/office/drawing/2014/main" id="{BDBC65A2-002F-40E4-9C8C-39B0EA40230C}"/>
              </a:ext>
            </a:extLst>
          </p:cNvPr>
          <p:cNvSpPr>
            <a:spLocks noGrp="1"/>
          </p:cNvSpPr>
          <p:nvPr>
            <p:ph idx="1"/>
          </p:nvPr>
        </p:nvSpPr>
        <p:spPr/>
        <p:txBody>
          <a:bodyPr/>
          <a:lstStyle/>
          <a:p>
            <a:pPr>
              <a:spcBef>
                <a:spcPct val="100000"/>
              </a:spcBef>
              <a:buSzPct val="99000"/>
            </a:pPr>
            <a:r>
              <a:rPr lang="en-US" altLang="en-US" kern="1200">
                <a:latin typeface="Arial" panose="020B0604020202020204" pitchFamily="34" charset="0"/>
                <a:cs typeface="Arial" panose="020B0604020202020204" pitchFamily="34" charset="0"/>
                <a:sym typeface="Arial" panose="020B0604020202020204" pitchFamily="34" charset="0"/>
              </a:rPr>
              <a:t>What are the advantages of credentialing? </a:t>
            </a:r>
            <a:endParaRPr lang="en-US"/>
          </a:p>
        </p:txBody>
      </p:sp>
      <p:sp>
        <p:nvSpPr>
          <p:cNvPr id="3" name="Slide Number Placeholder 2">
            <a:extLst>
              <a:ext uri="{FF2B5EF4-FFF2-40B4-BE49-F238E27FC236}">
                <a16:creationId xmlns:a16="http://schemas.microsoft.com/office/drawing/2014/main" id="{E95F7158-F592-47FF-B79F-41E43375BA45}"/>
              </a:ext>
            </a:extLst>
          </p:cNvPr>
          <p:cNvSpPr>
            <a:spLocks noGrp="1"/>
          </p:cNvSpPr>
          <p:nvPr>
            <p:ph type="sldNum" sz="quarter" idx="11"/>
          </p:nvPr>
        </p:nvSpPr>
        <p:spPr/>
        <p:txBody>
          <a:bodyPr/>
          <a:lstStyle/>
          <a:p>
            <a:pPr>
              <a:spcBef>
                <a:spcPct val="100000"/>
              </a:spcBef>
              <a:buSzPct val="99000"/>
            </a:pPr>
            <a:fld id="{063FD3F1-097F-4B9E-8C9A-A0B13EF664E7}" type="slidenum">
              <a:rPr lang="en-US" altLang="en-US" smtClean="0"/>
              <a:pPr>
                <a:spcBef>
                  <a:spcPct val="100000"/>
                </a:spcBef>
                <a:buSzPct val="99000"/>
              </a:pPr>
              <a:t>21</a:t>
            </a:fld>
            <a:endParaRPr lang="en-US" altLang="en-US"/>
          </a:p>
        </p:txBody>
      </p:sp>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9E0ADDB6-FD42-4602-8C61-00E0D3214265}"/>
              </a:ext>
            </a:extLst>
          </p:cNvPr>
          <p:cNvSpPr>
            <a:spLocks noGrp="1"/>
          </p:cNvSpPr>
          <p:nvPr>
            <p:ph type="title"/>
          </p:nvPr>
        </p:nvSpPr>
        <p:spPr/>
        <p:txBody>
          <a:bodyPr/>
          <a:lstStyle/>
          <a:p>
            <a:pPr>
              <a:spcBef>
                <a:spcPct val="100000"/>
              </a:spcBef>
              <a:buSzPct val="99000"/>
            </a:pPr>
            <a:r>
              <a:rPr lang="en-US" altLang="en-US"/>
              <a:t>Training</a:t>
            </a:r>
          </a:p>
        </p:txBody>
      </p:sp>
      <p:sp>
        <p:nvSpPr>
          <p:cNvPr id="2" name="Content Placeholder 1">
            <a:extLst>
              <a:ext uri="{FF2B5EF4-FFF2-40B4-BE49-F238E27FC236}">
                <a16:creationId xmlns:a16="http://schemas.microsoft.com/office/drawing/2014/main" id="{50DE379F-8B5E-4B85-981A-A7551C8806AC}"/>
              </a:ext>
            </a:extLst>
          </p:cNvPr>
          <p:cNvSpPr>
            <a:spLocks noGrp="1"/>
          </p:cNvSpPr>
          <p:nvPr>
            <p:ph sz="quarter" idx="13"/>
          </p:nvPr>
        </p:nvSpPr>
        <p:spPr>
          <a:xfrm>
            <a:off x="457200" y="1153077"/>
            <a:ext cx="4657725" cy="4492625"/>
          </a:xfrm>
        </p:spPr>
        <p:txBody>
          <a:bodyPr>
            <a:normAutofit fontScale="47500" lnSpcReduction="20000"/>
          </a:bodyPr>
          <a:lstStyle/>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Qualification has a training component. All incident personnel should receive the appropriate training to perform in their assigned incident roles. </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The term incident personnel includes all individuals who have roles in incident management or support, whether on scene, in an EOC, or participating in a MAC Group. </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Not all training occurs in a classroom. The best approach to a training need will vary based on the skills and capabilities to be acquired and may include:</a:t>
            </a:r>
          </a:p>
          <a:p>
            <a:pPr marL="254000" lvl="1" indent="-254000">
              <a:spcBef>
                <a:spcPct val="100000"/>
              </a:spcBef>
              <a:buSzPct val="99000"/>
              <a:tabLst/>
            </a:pPr>
            <a:r>
              <a:rPr lang="en-US" altLang="en-US" kern="1200" dirty="0">
                <a:latin typeface="Arial" panose="020B0604020202020204" pitchFamily="34" charset="0"/>
                <a:ea typeface="+mn-ea"/>
                <a:cs typeface="Arial" panose="020B0604020202020204" pitchFamily="34" charset="0"/>
                <a:sym typeface="Arial" panose="020B0604020202020204" pitchFamily="34" charset="0"/>
              </a:rPr>
              <a:t>Self-study or Web-based courses</a:t>
            </a:r>
          </a:p>
          <a:p>
            <a:pPr marL="254000" lvl="1" indent="-254000">
              <a:spcBef>
                <a:spcPct val="100000"/>
              </a:spcBef>
              <a:buSzPct val="99000"/>
              <a:tabLst/>
            </a:pPr>
            <a:r>
              <a:rPr lang="en-US" altLang="en-US" kern="1200" dirty="0">
                <a:latin typeface="Arial" panose="020B0604020202020204" pitchFamily="34" charset="0"/>
                <a:ea typeface="+mn-ea"/>
                <a:cs typeface="Arial" panose="020B0604020202020204" pitchFamily="34" charset="0"/>
                <a:sym typeface="Arial" panose="020B0604020202020204" pitchFamily="34" charset="0"/>
              </a:rPr>
              <a:t>Classroom instruction</a:t>
            </a:r>
          </a:p>
          <a:p>
            <a:pPr marL="254000" lvl="1" indent="-254000">
              <a:spcBef>
                <a:spcPct val="100000"/>
              </a:spcBef>
              <a:buSzPct val="99000"/>
              <a:tabLst/>
            </a:pPr>
            <a:r>
              <a:rPr lang="en-US" altLang="en-US" kern="1200" dirty="0">
                <a:latin typeface="Arial" panose="020B0604020202020204" pitchFamily="34" charset="0"/>
                <a:ea typeface="+mn-ea"/>
                <a:cs typeface="Arial" panose="020B0604020202020204" pitchFamily="34" charset="0"/>
                <a:sym typeface="Arial" panose="020B0604020202020204" pitchFamily="34" charset="0"/>
              </a:rPr>
              <a:t>Experience based training under a mentor during incidents or exercises</a:t>
            </a:r>
          </a:p>
          <a:p>
            <a:pPr marL="254000" lvl="1" indent="-254000">
              <a:spcBef>
                <a:spcPct val="100000"/>
              </a:spcBef>
              <a:buSzPct val="99000"/>
              <a:tabLst/>
            </a:pPr>
            <a:r>
              <a:rPr lang="en-US" altLang="en-US" kern="1200" dirty="0">
                <a:latin typeface="Arial" panose="020B0604020202020204" pitchFamily="34" charset="0"/>
                <a:ea typeface="+mn-ea"/>
                <a:cs typeface="Arial" panose="020B0604020202020204" pitchFamily="34" charset="0"/>
                <a:sym typeface="Arial" panose="020B0604020202020204" pitchFamily="34" charset="0"/>
              </a:rPr>
              <a:t>Observing others perform a task by observing or "shadowing" experienced practitioners during incidents or exercises </a:t>
            </a:r>
          </a:p>
          <a:p>
            <a:pPr>
              <a:spcBef>
                <a:spcPct val="100000"/>
              </a:spcBef>
              <a:buSzPct val="99000"/>
            </a:pPr>
            <a:r>
              <a:rPr lang="en-US" altLang="en-US" kern="1200" dirty="0">
                <a:latin typeface="Arial" panose="020B0604020202020204" pitchFamily="34" charset="0"/>
                <a:cs typeface="Arial" panose="020B0604020202020204" pitchFamily="34" charset="0"/>
                <a:sym typeface="Arial" panose="020B0604020202020204" pitchFamily="34" charset="0"/>
              </a:rPr>
              <a:t>The </a:t>
            </a:r>
            <a:r>
              <a:rPr lang="en-US" altLang="en-US" i="1" kern="1200" dirty="0">
                <a:latin typeface="Arial" panose="020B0604020202020204" pitchFamily="34" charset="0"/>
                <a:cs typeface="Arial" panose="020B0604020202020204" pitchFamily="34" charset="0"/>
                <a:sym typeface="Arial" panose="020B0604020202020204" pitchFamily="34" charset="0"/>
              </a:rPr>
              <a:t>NIMS Training Program </a:t>
            </a:r>
            <a:r>
              <a:rPr lang="en-US" altLang="en-US" kern="1200" dirty="0">
                <a:latin typeface="Arial" panose="020B0604020202020204" pitchFamily="34" charset="0"/>
                <a:cs typeface="Arial" panose="020B0604020202020204" pitchFamily="34" charset="0"/>
                <a:sym typeface="Arial" panose="020B0604020202020204" pitchFamily="34" charset="0"/>
              </a:rPr>
              <a:t>provides guidance for organizations and jurisdictions in the development of their training plans. </a:t>
            </a:r>
            <a:r>
              <a:rPr lang="en-US" altLang="en-US" kern="1200" dirty="0">
                <a:latin typeface="Arial" panose="020B0604020202020204" pitchFamily="34" charset="0"/>
                <a:cs typeface="Arial" panose="020B0604020202020204" pitchFamily="34" charset="0"/>
                <a:sym typeface="Arial" panose="020B0604020202020204" pitchFamily="34" charset="0"/>
                <a:hlinkClick r:id="rId2">
                  <a:extLst>
                    <a:ext uri="{A12FA001-AC4F-418D-AE19-62706E023703}">
                      <ahyp:hlinkClr xmlns:ahyp="http://schemas.microsoft.com/office/drawing/2018/hyperlinkcolor" val="tx"/>
                    </a:ext>
                  </a:extLst>
                </a:hlinkClick>
              </a:rPr>
              <a:t>https://www.fema.gov/training-0</a:t>
            </a:r>
            <a:endParaRPr lang="en-US" dirty="0"/>
          </a:p>
        </p:txBody>
      </p:sp>
      <p:pic>
        <p:nvPicPr>
          <p:cNvPr id="8" name="Picture 4" descr="People in classroom">
            <a:extLst>
              <a:ext uri="{FF2B5EF4-FFF2-40B4-BE49-F238E27FC236}">
                <a16:creationId xmlns:a16="http://schemas.microsoft.com/office/drawing/2014/main" id="{13C3B150-102A-497B-91D0-E31548B95392}"/>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5811837" y="2308225"/>
            <a:ext cx="17145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08BCF3B5-D286-49EB-8C5A-1EEF332EB8B2}"/>
              </a:ext>
            </a:extLst>
          </p:cNvPr>
          <p:cNvSpPr>
            <a:spLocks noGrp="1"/>
          </p:cNvSpPr>
          <p:nvPr>
            <p:ph type="sldNum" sz="quarter" idx="17"/>
          </p:nvPr>
        </p:nvSpPr>
        <p:spPr/>
        <p:txBody>
          <a:bodyPr/>
          <a:lstStyle/>
          <a:p>
            <a:pPr>
              <a:spcBef>
                <a:spcPct val="100000"/>
              </a:spcBef>
              <a:buSzPct val="99000"/>
            </a:pPr>
            <a:fld id="{7B223CFB-6954-4143-A38C-6C713EFBF704}" type="slidenum">
              <a:rPr lang="en-US" altLang="en-US" smtClean="0"/>
              <a:pPr>
                <a:spcBef>
                  <a:spcPct val="100000"/>
                </a:spcBef>
                <a:buSzPct val="99000"/>
              </a:pPr>
              <a:t>22</a:t>
            </a:fld>
            <a:endParaRPr lang="en-US" altLang="en-US"/>
          </a:p>
        </p:txBody>
      </p:sp>
    </p:spTree>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925088DA-04B6-46C6-8829-876F92849F45}"/>
              </a:ext>
            </a:extLst>
          </p:cNvPr>
          <p:cNvSpPr>
            <a:spLocks noGrp="1"/>
          </p:cNvSpPr>
          <p:nvPr>
            <p:ph type="title"/>
          </p:nvPr>
        </p:nvSpPr>
        <p:spPr/>
        <p:txBody>
          <a:bodyPr/>
          <a:lstStyle/>
          <a:p>
            <a:pPr>
              <a:spcBef>
                <a:spcPct val="100000"/>
              </a:spcBef>
              <a:buSzPct val="99000"/>
            </a:pPr>
            <a:r>
              <a:rPr lang="en-US" altLang="en-US"/>
              <a:t>Exercises</a:t>
            </a:r>
          </a:p>
        </p:txBody>
      </p:sp>
      <p:sp>
        <p:nvSpPr>
          <p:cNvPr id="2" name="Content Placeholder 1">
            <a:extLst>
              <a:ext uri="{FF2B5EF4-FFF2-40B4-BE49-F238E27FC236}">
                <a16:creationId xmlns:a16="http://schemas.microsoft.com/office/drawing/2014/main" id="{9823A388-D33D-4FE6-90BD-294E99C80963}"/>
              </a:ext>
            </a:extLst>
          </p:cNvPr>
          <p:cNvSpPr>
            <a:spLocks noGrp="1"/>
          </p:cNvSpPr>
          <p:nvPr>
            <p:ph sz="quarter" idx="13"/>
          </p:nvPr>
        </p:nvSpPr>
        <p:spPr/>
        <p:txBody>
          <a:bodyPr>
            <a:normAutofit fontScale="550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Exercises bring together and strengthen the whole community in its efforts to prevent, protect against, mitigate, respond to, and recover from all hazards.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Exercises that employ interoperable systems, equipment and personnel enable jurisdictions and organizations to understand their capabilities and limitations before an incident.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Exercises enable preparedness by testing and validating plans and capabilities, and identifying capability gaps and areas for improvement.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For personnel qualification, exercises can be a venue to develop competency in position specific competencies, behaviors and tasks.</a:t>
            </a:r>
          </a:p>
          <a:p>
            <a:pPr>
              <a:spcBef>
                <a:spcPct val="100000"/>
              </a:spcBef>
              <a:buSzPct val="99000"/>
              <a:tabLst/>
            </a:pPr>
            <a:br>
              <a:rPr lang="en-US" altLang="en-US" kern="1200">
                <a:latin typeface="Arial" panose="020B0604020202020204" pitchFamily="34" charset="0"/>
                <a:cs typeface="Arial" panose="020B0604020202020204" pitchFamily="34" charset="0"/>
                <a:sym typeface="Arial" panose="020B0604020202020204" pitchFamily="34" charset="0"/>
              </a:rPr>
            </a:br>
            <a:endParaRPr lang="en-US"/>
          </a:p>
        </p:txBody>
      </p:sp>
      <p:pic>
        <p:nvPicPr>
          <p:cNvPr id="8" name="Picture 4" descr="Preparedness Cycle showing five arrows in a circle. First arrow is labeled Plan, second arrow is labeled Organize/Equip, third arrow is labeled Train, fourth arrow is labeled Exercise, fifth arrow is labeled Evaluate/Improve.">
            <a:extLst>
              <a:ext uri="{FF2B5EF4-FFF2-40B4-BE49-F238E27FC236}">
                <a16:creationId xmlns:a16="http://schemas.microsoft.com/office/drawing/2014/main" id="{CF79FA03-301C-4BB5-B59D-6437392B0FC5}"/>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429312" y="1704975"/>
            <a:ext cx="2581213"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FBA98C17-38B9-4697-A403-87D1C6E886C1}"/>
              </a:ext>
            </a:extLst>
          </p:cNvPr>
          <p:cNvSpPr>
            <a:spLocks noGrp="1"/>
          </p:cNvSpPr>
          <p:nvPr>
            <p:ph type="sldNum" sz="quarter" idx="17"/>
          </p:nvPr>
        </p:nvSpPr>
        <p:spPr/>
        <p:txBody>
          <a:bodyPr/>
          <a:lstStyle/>
          <a:p>
            <a:pPr>
              <a:spcBef>
                <a:spcPct val="100000"/>
              </a:spcBef>
              <a:buSzPct val="99000"/>
            </a:pPr>
            <a:fld id="{7B223CFB-6954-4143-A38C-6C713EFBF704}" type="slidenum">
              <a:rPr lang="en-US" altLang="en-US" smtClean="0"/>
              <a:pPr>
                <a:spcBef>
                  <a:spcPct val="100000"/>
                </a:spcBef>
                <a:buSzPct val="99000"/>
              </a:pPr>
              <a:t>23</a:t>
            </a:fld>
            <a:endParaRPr lang="en-US" altLang="en-US"/>
          </a:p>
        </p:txBody>
      </p:sp>
    </p:spTree>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EF0319CC-70A1-40A2-BD63-736C05F6CCCE}"/>
              </a:ext>
            </a:extLst>
          </p:cNvPr>
          <p:cNvSpPr>
            <a:spLocks noGrp="1"/>
          </p:cNvSpPr>
          <p:nvPr>
            <p:ph type="title"/>
          </p:nvPr>
        </p:nvSpPr>
        <p:spPr/>
        <p:txBody>
          <a:bodyPr/>
          <a:lstStyle/>
          <a:p>
            <a:pPr>
              <a:spcBef>
                <a:spcPct val="100000"/>
              </a:spcBef>
              <a:buSzPct val="99000"/>
            </a:pPr>
            <a:r>
              <a:rPr lang="en-US" altLang="en-US"/>
              <a:t>Homeland Security Exercise and Evaluation Program</a:t>
            </a:r>
          </a:p>
        </p:txBody>
      </p:sp>
      <p:sp>
        <p:nvSpPr>
          <p:cNvPr id="2" name="Content Placeholder 1">
            <a:extLst>
              <a:ext uri="{FF2B5EF4-FFF2-40B4-BE49-F238E27FC236}">
                <a16:creationId xmlns:a16="http://schemas.microsoft.com/office/drawing/2014/main" id="{6F1C3EEA-C738-4FC1-9BF5-3EA8173B585A}"/>
              </a:ext>
            </a:extLst>
          </p:cNvPr>
          <p:cNvSpPr>
            <a:spLocks noGrp="1"/>
          </p:cNvSpPr>
          <p:nvPr>
            <p:ph sz="quarter" idx="13"/>
          </p:nvPr>
        </p:nvSpPr>
        <p:spPr>
          <a:xfrm>
            <a:off x="457200" y="1153077"/>
            <a:ext cx="4229100" cy="4492625"/>
          </a:xfrm>
        </p:spPr>
        <p:txBody>
          <a:bodyPr>
            <a:normAutofit/>
          </a:bodyPr>
          <a:lstStyle/>
          <a:p>
            <a:pPr>
              <a:spcBef>
                <a:spcPct val="100000"/>
              </a:spcBef>
              <a:buSzPct val="99000"/>
              <a:tabLst/>
            </a:pPr>
            <a:r>
              <a:rPr lang="en-US" altLang="en-US" sz="1600" kern="1200" dirty="0">
                <a:latin typeface="Arial" panose="020B0604020202020204" pitchFamily="34" charset="0"/>
                <a:cs typeface="Arial" panose="020B0604020202020204" pitchFamily="34" charset="0"/>
                <a:sym typeface="Arial" panose="020B0604020202020204" pitchFamily="34" charset="0"/>
              </a:rPr>
              <a:t>The Homeland Security Exercise and Evaluation Program (HSEEP) provides a set of guiding principles for exercise programs, as well as a common approach to exercise program management, design and development, conduct, evaluation, and improvement planning. </a:t>
            </a:r>
          </a:p>
          <a:p>
            <a:pPr>
              <a:spcBef>
                <a:spcPct val="100000"/>
              </a:spcBef>
              <a:buSzPct val="99000"/>
              <a:tabLst/>
            </a:pPr>
            <a:r>
              <a:rPr lang="en-US" altLang="en-US" sz="1600" kern="1200" dirty="0">
                <a:latin typeface="Arial" panose="020B0604020202020204" pitchFamily="34" charset="0"/>
                <a:cs typeface="Arial" panose="020B0604020202020204" pitchFamily="34" charset="0"/>
                <a:sym typeface="Arial" panose="020B0604020202020204" pitchFamily="34" charset="0"/>
              </a:rPr>
              <a:t>HSEEP exercise and evaluation doctrine is flexible, adaptable, and is for use by stakeholders across the whole community and is applicable for exercises across all mission areas – prevention, protection, mitigation, response, and recovery.</a:t>
            </a:r>
          </a:p>
          <a:p>
            <a:pPr>
              <a:spcBef>
                <a:spcPct val="100000"/>
              </a:spcBef>
              <a:buSzPct val="99000"/>
              <a:tabLst/>
            </a:pPr>
            <a:r>
              <a:rPr lang="en-US" altLang="en-US" sz="1600" kern="1200" dirty="0">
                <a:latin typeface="Arial" panose="020B0604020202020204" pitchFamily="34" charset="0"/>
                <a:cs typeface="Arial" panose="020B0604020202020204" pitchFamily="34" charset="0"/>
                <a:sym typeface="Arial" panose="020B0604020202020204" pitchFamily="34" charset="0"/>
              </a:rPr>
              <a:t>To learn more about HSEEP:  </a:t>
            </a:r>
            <a:r>
              <a:rPr lang="en-US" altLang="en-US" sz="1600" kern="1200" dirty="0">
                <a:latin typeface="Arial" panose="020B0604020202020204" pitchFamily="34" charset="0"/>
                <a:cs typeface="Arial" panose="020B0604020202020204" pitchFamily="34" charset="0"/>
                <a:sym typeface="Arial" panose="020B0604020202020204" pitchFamily="34" charset="0"/>
                <a:hlinkClick r:id="rId2">
                  <a:extLst>
                    <a:ext uri="{A12FA001-AC4F-418D-AE19-62706E023703}">
                      <ahyp:hlinkClr xmlns:ahyp="http://schemas.microsoft.com/office/drawing/2018/hyperlinkcolor" val="tx"/>
                    </a:ext>
                  </a:extLst>
                </a:hlinkClick>
              </a:rPr>
              <a:t>https://www.fema.gov/media-library/assets/documents/32326</a:t>
            </a:r>
            <a:endParaRPr lang="en-US" sz="1600" dirty="0"/>
          </a:p>
        </p:txBody>
      </p:sp>
      <p:pic>
        <p:nvPicPr>
          <p:cNvPr id="8" name="Picture 4" descr="Diagram with Exercise Cycle in middle. Four arrows around middle labeled Design and Development, Conduct, Evaluation, and Improvement Planning.  Outer circle labeled Program Management.">
            <a:extLst>
              <a:ext uri="{FF2B5EF4-FFF2-40B4-BE49-F238E27FC236}">
                <a16:creationId xmlns:a16="http://schemas.microsoft.com/office/drawing/2014/main" id="{C35146B1-24DD-4030-B27A-6D6BE461A203}"/>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5135754" y="2094075"/>
            <a:ext cx="3066667" cy="260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C01468CE-9CF0-48B3-B3EB-583EBFCCAAF0}"/>
              </a:ext>
            </a:extLst>
          </p:cNvPr>
          <p:cNvSpPr>
            <a:spLocks noGrp="1"/>
          </p:cNvSpPr>
          <p:nvPr>
            <p:ph type="sldNum" sz="quarter" idx="17"/>
          </p:nvPr>
        </p:nvSpPr>
        <p:spPr/>
        <p:txBody>
          <a:bodyPr/>
          <a:lstStyle/>
          <a:p>
            <a:pPr>
              <a:spcBef>
                <a:spcPct val="100000"/>
              </a:spcBef>
              <a:buSzPct val="99000"/>
            </a:pPr>
            <a:fld id="{7B223CFB-6954-4143-A38C-6C713EFBF704}" type="slidenum">
              <a:rPr lang="en-US" altLang="en-US" smtClean="0"/>
              <a:pPr>
                <a:spcBef>
                  <a:spcPct val="100000"/>
                </a:spcBef>
                <a:buSzPct val="99000"/>
              </a:pPr>
              <a:t>24</a:t>
            </a:fld>
            <a:endParaRPr lang="en-US" altLang="en-US"/>
          </a:p>
        </p:txBody>
      </p:sp>
    </p:spTree>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D64940CC-F8BB-4B16-8D09-5DA883B78817}"/>
              </a:ext>
            </a:extLst>
          </p:cNvPr>
          <p:cNvSpPr>
            <a:spLocks noGrp="1"/>
          </p:cNvSpPr>
          <p:nvPr>
            <p:ph type="title"/>
          </p:nvPr>
        </p:nvSpPr>
        <p:spPr/>
        <p:txBody>
          <a:bodyPr/>
          <a:lstStyle/>
          <a:p>
            <a:pPr>
              <a:spcBef>
                <a:spcPct val="100000"/>
              </a:spcBef>
              <a:buSzPct val="99000"/>
            </a:pPr>
            <a:r>
              <a:rPr lang="en-US" altLang="en-US"/>
              <a:t>Continuum of Exercises</a:t>
            </a:r>
          </a:p>
        </p:txBody>
      </p:sp>
      <p:sp>
        <p:nvSpPr>
          <p:cNvPr id="2" name="Content Placeholder 1">
            <a:extLst>
              <a:ext uri="{FF2B5EF4-FFF2-40B4-BE49-F238E27FC236}">
                <a16:creationId xmlns:a16="http://schemas.microsoft.com/office/drawing/2014/main" id="{B2286891-55C1-4B70-9873-810F02252B7F}"/>
              </a:ext>
            </a:extLst>
          </p:cNvPr>
          <p:cNvSpPr>
            <a:spLocks noGrp="1"/>
          </p:cNvSpPr>
          <p:nvPr>
            <p:ph sz="quarter" idx="13"/>
          </p:nvPr>
        </p:nvSpPr>
        <p:spPr/>
        <p:txBody>
          <a:bodyPr>
            <a:normAutofit fontScale="92500" lnSpcReduction="20000"/>
          </a:bodyPr>
          <a:lstStyle/>
          <a:p>
            <a:pPr>
              <a:spcBef>
                <a:spcPct val="100000"/>
              </a:spcBef>
              <a:buSzPct val="99000"/>
            </a:pPr>
            <a:r>
              <a:rPr lang="en-US" altLang="en-US" kern="1200">
                <a:latin typeface="Arial" panose="020B0604020202020204" pitchFamily="34" charset="0"/>
                <a:cs typeface="Arial" panose="020B0604020202020204" pitchFamily="34" charset="0"/>
                <a:sym typeface="Arial" panose="020B0604020202020204" pitchFamily="34" charset="0"/>
              </a:rPr>
              <a:t>The diagram below depicts the continuum from discussion-based to operations-based exercises. As the level of capabilities exercised is increased, the commitment needed for planning and training time also increases. The HSEEP provides in-depth information on these various types of exercises.</a:t>
            </a:r>
            <a:endParaRPr lang="en-US"/>
          </a:p>
        </p:txBody>
      </p:sp>
      <p:pic>
        <p:nvPicPr>
          <p:cNvPr id="8" name="Picture 5" descr="Discussion-based exercises include seminars, workshops, tabletops, and games. Operations-based exercises include drills, functional exercises, and full-scale exercises.  Seminars require the least commitment, while full-scale exercises require the most.">
            <a:extLst>
              <a:ext uri="{FF2B5EF4-FFF2-40B4-BE49-F238E27FC236}">
                <a16:creationId xmlns:a16="http://schemas.microsoft.com/office/drawing/2014/main" id="{0D993235-E988-4266-800F-81BA9A053B8C}"/>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2543175" y="3266741"/>
            <a:ext cx="4095750" cy="237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36417A98-B6D1-4FAD-A33A-00CE733B2F45}"/>
              </a:ext>
            </a:extLst>
          </p:cNvPr>
          <p:cNvSpPr>
            <a:spLocks noGrp="1"/>
          </p:cNvSpPr>
          <p:nvPr>
            <p:ph type="sldNum" sz="quarter" idx="17"/>
          </p:nvPr>
        </p:nvSpPr>
        <p:spPr/>
        <p:txBody>
          <a:bodyPr/>
          <a:lstStyle/>
          <a:p>
            <a:pPr>
              <a:spcBef>
                <a:spcPct val="100000"/>
              </a:spcBef>
              <a:buSzPct val="99000"/>
            </a:pPr>
            <a:fld id="{178ABE65-2FC2-4D93-B47F-0D302FC6D19F}" type="slidenum">
              <a:rPr lang="en-US" altLang="en-US" smtClean="0"/>
              <a:pPr>
                <a:spcBef>
                  <a:spcPct val="100000"/>
                </a:spcBef>
                <a:buSzPct val="99000"/>
              </a:pPr>
              <a:t>25</a:t>
            </a:fld>
            <a:endParaRPr lang="en-US" altLang="en-US"/>
          </a:p>
        </p:txBody>
      </p:sp>
    </p:spTree>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C1BD8FF9-BB0E-425A-A471-A482FA74B084}"/>
              </a:ext>
            </a:extLst>
          </p:cNvPr>
          <p:cNvSpPr>
            <a:spLocks noGrp="1"/>
          </p:cNvSpPr>
          <p:nvPr>
            <p:ph type="title"/>
          </p:nvPr>
        </p:nvSpPr>
        <p:spPr/>
        <p:txBody>
          <a:bodyPr/>
          <a:lstStyle/>
          <a:p>
            <a:pPr>
              <a:spcBef>
                <a:spcPct val="100000"/>
              </a:spcBef>
              <a:buSzPct val="99000"/>
            </a:pPr>
            <a:r>
              <a:rPr lang="en-US" altLang="en-US"/>
              <a:t>Activity: Assessing Readiness</a:t>
            </a:r>
          </a:p>
        </p:txBody>
      </p:sp>
      <p:pic>
        <p:nvPicPr>
          <p:cNvPr id="7" name="Picture 5" descr="Activity">
            <a:extLst>
              <a:ext uri="{FF2B5EF4-FFF2-40B4-BE49-F238E27FC236}">
                <a16:creationId xmlns:a16="http://schemas.microsoft.com/office/drawing/2014/main" id="{CDF73FDE-88E5-4B67-BAA0-8E88670F6CFF}"/>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1109918" y="3161231"/>
            <a:ext cx="476316" cy="47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5D849620-B86D-4560-8CED-C848FC65605B}"/>
              </a:ext>
            </a:extLst>
          </p:cNvPr>
          <p:cNvSpPr>
            <a:spLocks noGrp="1"/>
          </p:cNvSpPr>
          <p:nvPr>
            <p:ph sz="quarter" idx="14"/>
          </p:nvPr>
        </p:nvSpPr>
        <p:spPr>
          <a:xfrm>
            <a:off x="2309091" y="1153077"/>
            <a:ext cx="6377709" cy="4492625"/>
          </a:xfrm>
        </p:spPr>
        <p:txBody>
          <a:bodyPr>
            <a:normAutofit/>
          </a:bodyPr>
          <a:lstStyle/>
          <a:p>
            <a:pPr lvl="0">
              <a:spcBef>
                <a:spcPct val="100000"/>
              </a:spcBef>
              <a:buClrTx/>
            </a:pPr>
            <a:r>
              <a:rPr lang="en-US" sz="1800" b="1" u="sng" dirty="0">
                <a:sym typeface="Arial"/>
              </a:rPr>
              <a:t>Instructions: </a:t>
            </a:r>
            <a:endParaRPr lang="en-US" sz="1800" dirty="0">
              <a:sym typeface="Arial"/>
            </a:endParaRPr>
          </a:p>
          <a:p>
            <a:pPr lvl="1">
              <a:spcBef>
                <a:spcPct val="50000"/>
              </a:spcBef>
              <a:buSzPct val="100000"/>
              <a:buFont typeface="Arial"/>
              <a:buAutoNum type="arabicPeriod"/>
            </a:pPr>
            <a:r>
              <a:rPr lang="en-US" sz="1800" dirty="0">
                <a:sym typeface="Arial"/>
              </a:rPr>
              <a:t>Review the Resource Management Annex to your jurisdictions Emergency Operations Plan (EOP). (</a:t>
            </a:r>
            <a:r>
              <a:rPr lang="en-US" sz="1800" b="1" dirty="0">
                <a:sym typeface="Arial"/>
              </a:rPr>
              <a:t>Note:</a:t>
            </a:r>
            <a:r>
              <a:rPr lang="en-US" sz="1800" dirty="0">
                <a:sym typeface="Arial"/>
              </a:rPr>
              <a:t> If you do not have a copy of your jurisdiction’s annex, </a:t>
            </a:r>
            <a:r>
              <a:rPr lang="en-US" sz="1800" dirty="0">
                <a:sym typeface="Arial"/>
                <a:hlinkClick r:id="rId3">
                  <a:extLst>
                    <a:ext uri="{A12FA001-AC4F-418D-AE19-62706E023703}">
                      <ahyp:hlinkClr xmlns:ahyp="http://schemas.microsoft.com/office/drawing/2018/hyperlinkcolor" val="tx"/>
                    </a:ext>
                  </a:extLst>
                </a:hlinkClick>
              </a:rPr>
              <a:t>use the sample provided at the end of this unit</a:t>
            </a:r>
            <a:r>
              <a:rPr lang="en-US" sz="1800" dirty="0">
                <a:sym typeface="Arial"/>
              </a:rPr>
              <a:t>.)</a:t>
            </a:r>
          </a:p>
          <a:p>
            <a:pPr lvl="1">
              <a:spcBef>
                <a:spcPct val="50000"/>
              </a:spcBef>
              <a:buSzPct val="100000"/>
              <a:buFont typeface="Arial"/>
              <a:buAutoNum type="arabicPeriod"/>
            </a:pPr>
            <a:r>
              <a:rPr lang="en-US" sz="1800" dirty="0">
                <a:sym typeface="Arial"/>
              </a:rPr>
              <a:t>Complete the checklist on the next page in your Student Manual to assess your jurisdiction’s resource management capability.</a:t>
            </a:r>
          </a:p>
          <a:p>
            <a:pPr lvl="1">
              <a:spcBef>
                <a:spcPct val="50000"/>
              </a:spcBef>
              <a:buSzPct val="100000"/>
              <a:buFont typeface="Arial"/>
              <a:buAutoNum type="arabicPeriod"/>
            </a:pPr>
            <a:r>
              <a:rPr lang="en-US" sz="1800" dirty="0">
                <a:sym typeface="Arial"/>
              </a:rPr>
              <a:t>Be prepared to discuss your assessment with the class in 15 minutes.</a:t>
            </a:r>
            <a:endParaRPr lang="en-US" sz="1800" dirty="0"/>
          </a:p>
          <a:p>
            <a:endParaRPr lang="en-US" dirty="0"/>
          </a:p>
        </p:txBody>
      </p:sp>
      <p:sp>
        <p:nvSpPr>
          <p:cNvPr id="3" name="Slide Number Placeholder 2">
            <a:extLst>
              <a:ext uri="{FF2B5EF4-FFF2-40B4-BE49-F238E27FC236}">
                <a16:creationId xmlns:a16="http://schemas.microsoft.com/office/drawing/2014/main" id="{A0CADA6A-07FD-4418-99E5-34B8C344130E}"/>
              </a:ext>
            </a:extLst>
          </p:cNvPr>
          <p:cNvSpPr>
            <a:spLocks noGrp="1"/>
          </p:cNvSpPr>
          <p:nvPr>
            <p:ph type="sldNum" sz="quarter" idx="17"/>
          </p:nvPr>
        </p:nvSpPr>
        <p:spPr/>
        <p:txBody>
          <a:bodyPr/>
          <a:lstStyle/>
          <a:p>
            <a:pPr>
              <a:spcBef>
                <a:spcPct val="100000"/>
              </a:spcBef>
              <a:buSzPct val="99000"/>
            </a:pPr>
            <a:fld id="{063FD3F1-097F-4B9E-8C9A-A0B13EF664E7}" type="slidenum">
              <a:rPr lang="en-US" altLang="en-US" smtClean="0"/>
              <a:pPr>
                <a:spcBef>
                  <a:spcPct val="100000"/>
                </a:spcBef>
                <a:buSzPct val="99000"/>
              </a:pPr>
              <a:t>26</a:t>
            </a:fld>
            <a:endParaRPr lang="en-US" altLang="en-US"/>
          </a:p>
        </p:txBody>
      </p:sp>
    </p:spTree>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E39D060-3EB8-45F6-9599-E4EB90C00BE3}"/>
              </a:ext>
            </a:extLst>
          </p:cNvPr>
          <p:cNvSpPr>
            <a:spLocks noGrp="1"/>
          </p:cNvSpPr>
          <p:nvPr>
            <p:ph type="title"/>
          </p:nvPr>
        </p:nvSpPr>
        <p:spPr/>
        <p:txBody>
          <a:bodyPr/>
          <a:lstStyle/>
          <a:p>
            <a:pPr>
              <a:spcBef>
                <a:spcPct val="100000"/>
              </a:spcBef>
              <a:buSzPct val="99000"/>
            </a:pPr>
            <a:r>
              <a:rPr lang="en-US" altLang="en-US"/>
              <a:t>Introduction to Resource Typing</a:t>
            </a:r>
          </a:p>
        </p:txBody>
      </p:sp>
      <p:pic>
        <p:nvPicPr>
          <p:cNvPr id="5" name="189D2052415321B2575513080004D8A5.mp4">
            <a:hlinkClick r:id="" action="ppaction://media"/>
            <a:extLst>
              <a:ext uri="{FF2B5EF4-FFF2-40B4-BE49-F238E27FC236}">
                <a16:creationId xmlns:a16="http://schemas.microsoft.com/office/drawing/2014/main" id="{BEF038C8-0784-4380-BEBB-990CC61F68E5}"/>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394691" y="1046018"/>
            <a:ext cx="6354618" cy="476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1680A6BE-CF81-49C9-8E0D-753E4827C633}"/>
              </a:ext>
            </a:extLst>
          </p:cNvPr>
          <p:cNvSpPr>
            <a:spLocks noGrp="1"/>
          </p:cNvSpPr>
          <p:nvPr>
            <p:ph type="sldNum" sz="quarter" idx="11"/>
          </p:nvPr>
        </p:nvSpPr>
        <p:spPr/>
        <p:txBody>
          <a:bodyPr/>
          <a:lstStyle/>
          <a:p>
            <a:pPr>
              <a:spcBef>
                <a:spcPct val="100000"/>
              </a:spcBef>
              <a:buSzPct val="99000"/>
            </a:pPr>
            <a:fld id="{063FD3F1-097F-4B9E-8C9A-A0B13EF664E7}" type="slidenum">
              <a:rPr lang="en-US" altLang="en-US" smtClean="0"/>
              <a:pPr>
                <a:spcBef>
                  <a:spcPct val="100000"/>
                </a:spcBef>
                <a:buSzPct val="99000"/>
              </a:pPr>
              <a:t>3</a:t>
            </a:fld>
            <a:endParaRPr lang="en-US" alt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78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FCAEF04A-00E1-439C-8428-2A3D4D10971E}"/>
              </a:ext>
            </a:extLst>
          </p:cNvPr>
          <p:cNvSpPr>
            <a:spLocks noGrp="1"/>
          </p:cNvSpPr>
          <p:nvPr>
            <p:ph type="title"/>
          </p:nvPr>
        </p:nvSpPr>
        <p:spPr/>
        <p:txBody>
          <a:bodyPr/>
          <a:lstStyle/>
          <a:p>
            <a:pPr>
              <a:spcBef>
                <a:spcPct val="100000"/>
              </a:spcBef>
              <a:buSzPct val="99000"/>
            </a:pPr>
            <a:r>
              <a:rPr lang="en-US" altLang="en-US"/>
              <a:t>Resource Typing Overview (Screen 1 of 2)</a:t>
            </a:r>
          </a:p>
        </p:txBody>
      </p:sp>
      <p:sp>
        <p:nvSpPr>
          <p:cNvPr id="2" name="Content Placeholder 1">
            <a:extLst>
              <a:ext uri="{FF2B5EF4-FFF2-40B4-BE49-F238E27FC236}">
                <a16:creationId xmlns:a16="http://schemas.microsoft.com/office/drawing/2014/main" id="{5902A316-22E3-4524-93DC-88571A405BFD}"/>
              </a:ext>
            </a:extLst>
          </p:cNvPr>
          <p:cNvSpPr>
            <a:spLocks noGrp="1"/>
          </p:cNvSpPr>
          <p:nvPr>
            <p:ph sz="quarter" idx="13"/>
          </p:nvPr>
        </p:nvSpPr>
        <p:spPr>
          <a:xfrm>
            <a:off x="457199" y="1153077"/>
            <a:ext cx="5114925" cy="4492625"/>
          </a:xfrm>
        </p:spPr>
        <p:txBody>
          <a:bodyPr>
            <a:noAutofit/>
          </a:bodyPr>
          <a:lstStyle/>
          <a:p>
            <a:pPr>
              <a:spcBef>
                <a:spcPts val="600"/>
              </a:spcBef>
              <a:buSzPct val="99000"/>
              <a:tabLst/>
            </a:pPr>
            <a:r>
              <a:rPr lang="en-US" altLang="en-US" sz="1400" b="1" kern="1200" dirty="0">
                <a:latin typeface="Arial" panose="020B0604020202020204" pitchFamily="34" charset="0"/>
                <a:cs typeface="Arial" panose="020B0604020202020204" pitchFamily="34" charset="0"/>
                <a:sym typeface="Arial" panose="020B0604020202020204" pitchFamily="34" charset="0"/>
              </a:rPr>
              <a:t>Resource typing</a:t>
            </a:r>
            <a:r>
              <a:rPr lang="en-US" altLang="en-US" sz="1400" kern="1200" dirty="0">
                <a:latin typeface="Arial" panose="020B0604020202020204" pitchFamily="34" charset="0"/>
                <a:cs typeface="Arial" panose="020B0604020202020204" pitchFamily="34" charset="0"/>
                <a:sym typeface="Arial" panose="020B0604020202020204" pitchFamily="34" charset="0"/>
              </a:rPr>
              <a:t> is the categorization, by capability, of the resources requested, deployed, and used in incidents. Measurable definitions identifying the characteristics and capabilities for resources serve as the basis for typing.</a:t>
            </a:r>
          </a:p>
          <a:p>
            <a:pPr marL="254000" lvl="1" indent="-254000">
              <a:spcBef>
                <a:spcPts val="600"/>
              </a:spcBef>
              <a:buSzPct val="99000"/>
              <a:tabLst/>
            </a:pPr>
            <a:r>
              <a:rPr lang="en-US" altLang="en-US" sz="1400" b="1" kern="1200" dirty="0">
                <a:latin typeface="Arial" panose="020B0604020202020204" pitchFamily="34" charset="0"/>
                <a:ea typeface="+mn-ea"/>
                <a:cs typeface="Arial" panose="020B0604020202020204" pitchFamily="34" charset="0"/>
                <a:sym typeface="Arial" panose="020B0604020202020204" pitchFamily="34" charset="0"/>
              </a:rPr>
              <a:t>Capability</a:t>
            </a:r>
            <a:r>
              <a:rPr lang="en-US" altLang="en-US" sz="1400" kern="1200" dirty="0">
                <a:latin typeface="Arial" panose="020B0604020202020204" pitchFamily="34" charset="0"/>
                <a:ea typeface="+mn-ea"/>
                <a:cs typeface="Arial" panose="020B0604020202020204" pitchFamily="34" charset="0"/>
                <a:sym typeface="Arial" panose="020B0604020202020204" pitchFamily="34" charset="0"/>
              </a:rPr>
              <a:t>: The core capability for which the resource is most useful </a:t>
            </a:r>
          </a:p>
          <a:p>
            <a:pPr marL="254000" lvl="1" indent="-254000">
              <a:spcBef>
                <a:spcPts val="600"/>
              </a:spcBef>
              <a:buSzPct val="99000"/>
              <a:tabLst/>
            </a:pPr>
            <a:r>
              <a:rPr lang="en-US" altLang="en-US" sz="1400" b="1" kern="1200" dirty="0">
                <a:latin typeface="Arial" panose="020B0604020202020204" pitchFamily="34" charset="0"/>
                <a:ea typeface="+mn-ea"/>
                <a:cs typeface="Arial" panose="020B0604020202020204" pitchFamily="34" charset="0"/>
                <a:sym typeface="Arial" panose="020B0604020202020204" pitchFamily="34" charset="0"/>
              </a:rPr>
              <a:t>Category</a:t>
            </a:r>
            <a:r>
              <a:rPr lang="en-US" altLang="en-US" sz="1400" kern="1200" dirty="0">
                <a:latin typeface="Arial" panose="020B0604020202020204" pitchFamily="34" charset="0"/>
                <a:ea typeface="+mn-ea"/>
                <a:cs typeface="Arial" panose="020B0604020202020204" pitchFamily="34" charset="0"/>
                <a:sym typeface="Arial" panose="020B0604020202020204" pitchFamily="34" charset="0"/>
              </a:rPr>
              <a:t>: The function for which a resource would be most useful (e.g., firefighting, law enforcement, health and medical) </a:t>
            </a:r>
          </a:p>
          <a:p>
            <a:pPr marL="254000" lvl="1" indent="-254000">
              <a:spcBef>
                <a:spcPts val="600"/>
              </a:spcBef>
              <a:buSzPct val="99000"/>
              <a:tabLst/>
            </a:pPr>
            <a:r>
              <a:rPr lang="en-US" altLang="en-US" sz="1400" b="1" kern="1200" dirty="0">
                <a:latin typeface="Arial" panose="020B0604020202020204" pitchFamily="34" charset="0"/>
                <a:ea typeface="+mn-ea"/>
                <a:cs typeface="Arial" panose="020B0604020202020204" pitchFamily="34" charset="0"/>
                <a:sym typeface="Arial" panose="020B0604020202020204" pitchFamily="34" charset="0"/>
              </a:rPr>
              <a:t>Kind</a:t>
            </a:r>
            <a:r>
              <a:rPr lang="en-US" altLang="en-US" sz="1400" kern="1200" dirty="0">
                <a:latin typeface="Arial" panose="020B0604020202020204" pitchFamily="34" charset="0"/>
                <a:ea typeface="+mn-ea"/>
                <a:cs typeface="Arial" panose="020B0604020202020204" pitchFamily="34" charset="0"/>
                <a:sym typeface="Arial" panose="020B0604020202020204" pitchFamily="34" charset="0"/>
              </a:rPr>
              <a:t>: A broad characterization, such as personnel, teams, facilities, equipment and supplies </a:t>
            </a:r>
          </a:p>
          <a:p>
            <a:pPr marL="254000" lvl="1" indent="-254000">
              <a:spcBef>
                <a:spcPts val="600"/>
              </a:spcBef>
              <a:buSzPct val="99000"/>
              <a:tabLst/>
            </a:pPr>
            <a:r>
              <a:rPr lang="en-US" altLang="en-US" sz="1400" b="1" kern="1200" dirty="0">
                <a:latin typeface="Arial" panose="020B0604020202020204" pitchFamily="34" charset="0"/>
                <a:ea typeface="+mn-ea"/>
                <a:cs typeface="Arial" panose="020B0604020202020204" pitchFamily="34" charset="0"/>
                <a:sym typeface="Arial" panose="020B0604020202020204" pitchFamily="34" charset="0"/>
              </a:rPr>
              <a:t>Type</a:t>
            </a:r>
            <a:r>
              <a:rPr lang="en-US" altLang="en-US" sz="1400" kern="1200" dirty="0">
                <a:latin typeface="Arial" panose="020B0604020202020204" pitchFamily="34" charset="0"/>
                <a:ea typeface="+mn-ea"/>
                <a:cs typeface="Arial" panose="020B0604020202020204" pitchFamily="34" charset="0"/>
                <a:sym typeface="Arial" panose="020B0604020202020204" pitchFamily="34" charset="0"/>
              </a:rPr>
              <a:t>: A resource’s level of minimum capability to perform its function</a:t>
            </a:r>
          </a:p>
          <a:p>
            <a:pPr>
              <a:spcBef>
                <a:spcPts val="600"/>
              </a:spcBef>
              <a:buSzPct val="99000"/>
            </a:pPr>
            <a:r>
              <a:rPr lang="en-US" altLang="en-US" sz="1400" b="1" kern="1200" dirty="0">
                <a:latin typeface="Arial" panose="020B0604020202020204" pitchFamily="34" charset="0"/>
                <a:cs typeface="Arial" panose="020B0604020202020204" pitchFamily="34" charset="0"/>
                <a:sym typeface="Arial" panose="020B0604020202020204" pitchFamily="34" charset="0"/>
              </a:rPr>
              <a:t>Resource typing</a:t>
            </a:r>
            <a:r>
              <a:rPr lang="en-US" altLang="en-US" sz="1400" kern="1200" dirty="0">
                <a:latin typeface="Arial" panose="020B0604020202020204" pitchFamily="34" charset="0"/>
                <a:cs typeface="Arial" panose="020B0604020202020204" pitchFamily="34" charset="0"/>
                <a:sym typeface="Arial" panose="020B0604020202020204" pitchFamily="34" charset="0"/>
              </a:rPr>
              <a:t> is a continuous process designed to be as simple as possible to facilitate frequent use and accuracy in obtaining needed resources. For example, a construction dump truck and a dump truck with a snow plow have different capabilities, capacities, and purposes. They would, therefore, be of different types.</a:t>
            </a:r>
            <a:endParaRPr lang="en-US" sz="1400" dirty="0"/>
          </a:p>
        </p:txBody>
      </p:sp>
      <p:pic>
        <p:nvPicPr>
          <p:cNvPr id="8" name="Picture 4" descr="Image 1: A construction dump truck. Image 2: A dump truck with a snow plow. Text above the photos says &quot;Different Capabilities?&quot;">
            <a:extLst>
              <a:ext uri="{FF2B5EF4-FFF2-40B4-BE49-F238E27FC236}">
                <a16:creationId xmlns:a16="http://schemas.microsoft.com/office/drawing/2014/main" id="{77BCE84B-426A-4926-898B-3ABB118E1BEA}"/>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811837" y="2017712"/>
            <a:ext cx="17145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917D7172-4903-4557-9498-46FD1C1A4C2E}"/>
              </a:ext>
            </a:extLst>
          </p:cNvPr>
          <p:cNvSpPr>
            <a:spLocks noGrp="1"/>
          </p:cNvSpPr>
          <p:nvPr>
            <p:ph type="sldNum" sz="quarter" idx="17"/>
          </p:nvPr>
        </p:nvSpPr>
        <p:spPr/>
        <p:txBody>
          <a:bodyPr/>
          <a:lstStyle/>
          <a:p>
            <a:pPr>
              <a:spcBef>
                <a:spcPct val="100000"/>
              </a:spcBef>
              <a:buSzPct val="99000"/>
            </a:pPr>
            <a:fld id="{7B223CFB-6954-4143-A38C-6C713EFBF704}" type="slidenum">
              <a:rPr lang="en-US" altLang="en-US" smtClean="0"/>
              <a:pPr>
                <a:spcBef>
                  <a:spcPct val="100000"/>
                </a:spcBef>
                <a:buSzPct val="99000"/>
              </a:pPr>
              <a:t>4</a:t>
            </a:fld>
            <a:endParaRPr lang="en-US" altLang="en-US"/>
          </a:p>
        </p:txBody>
      </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A82C839E-CBD2-498A-A7D5-7B2EF6295735}"/>
              </a:ext>
            </a:extLst>
          </p:cNvPr>
          <p:cNvSpPr>
            <a:spLocks noGrp="1"/>
          </p:cNvSpPr>
          <p:nvPr>
            <p:ph type="title"/>
          </p:nvPr>
        </p:nvSpPr>
        <p:spPr/>
        <p:txBody>
          <a:bodyPr/>
          <a:lstStyle/>
          <a:p>
            <a:pPr>
              <a:spcBef>
                <a:spcPct val="100000"/>
              </a:spcBef>
              <a:buSzPct val="99000"/>
            </a:pPr>
            <a:r>
              <a:rPr lang="en-US" altLang="en-US"/>
              <a:t>Resource Typing Overview (Screen 2 of 2)</a:t>
            </a:r>
          </a:p>
        </p:txBody>
      </p:sp>
      <p:sp>
        <p:nvSpPr>
          <p:cNvPr id="2" name="Content Placeholder 1">
            <a:extLst>
              <a:ext uri="{FF2B5EF4-FFF2-40B4-BE49-F238E27FC236}">
                <a16:creationId xmlns:a16="http://schemas.microsoft.com/office/drawing/2014/main" id="{0FE2A6BC-B0F2-431B-BD9B-A26E8FE631B8}"/>
              </a:ext>
            </a:extLst>
          </p:cNvPr>
          <p:cNvSpPr>
            <a:spLocks noGrp="1"/>
          </p:cNvSpPr>
          <p:nvPr>
            <p:ph sz="quarter" idx="13"/>
          </p:nvPr>
        </p:nvSpPr>
        <p:spPr>
          <a:xfrm>
            <a:off x="457200" y="1153077"/>
            <a:ext cx="4972050" cy="4492625"/>
          </a:xfrm>
        </p:spPr>
        <p:txBody>
          <a:bodyPr>
            <a:normAutofit fontScale="47500" lnSpcReduction="20000"/>
          </a:bodyPr>
          <a:lstStyle/>
          <a:p>
            <a:pPr>
              <a:spcBef>
                <a:spcPct val="100000"/>
              </a:spcBef>
              <a:buSzPct val="99000"/>
              <a:tabLst/>
            </a:pPr>
            <a:r>
              <a:rPr lang="en-US" altLang="en-US" sz="2900" kern="1200" dirty="0">
                <a:latin typeface="Arial" panose="020B0604020202020204" pitchFamily="34" charset="0"/>
                <a:cs typeface="Arial" panose="020B0604020202020204" pitchFamily="34" charset="0"/>
                <a:sym typeface="Arial" panose="020B0604020202020204" pitchFamily="34" charset="0"/>
              </a:rPr>
              <a:t>The FEMA National Preparedness Directorate (NPD) has identified, promoted, and published resource typing definitions for the most commonly requested interstate resources. Resource typing definitions provide information to emergency managers and response personnel to ensure that they request and receive the appropriate resources.</a:t>
            </a:r>
          </a:p>
          <a:p>
            <a:pPr>
              <a:spcBef>
                <a:spcPct val="100000"/>
              </a:spcBef>
              <a:buSzPct val="99000"/>
              <a:tabLst/>
            </a:pPr>
            <a:r>
              <a:rPr lang="en-US" altLang="en-US" sz="2900" kern="1200" dirty="0">
                <a:latin typeface="Arial" panose="020B0604020202020204" pitchFamily="34" charset="0"/>
                <a:cs typeface="Arial" panose="020B0604020202020204" pitchFamily="34" charset="0"/>
                <a:sym typeface="Arial" panose="020B0604020202020204" pitchFamily="34" charset="0"/>
              </a:rPr>
              <a:t>For example, resource typing definitions help ensure that generators used for pumping water are not sent to fill a request for generators that provide electricity to buildings.</a:t>
            </a:r>
          </a:p>
          <a:p>
            <a:pPr>
              <a:spcBef>
                <a:spcPct val="100000"/>
              </a:spcBef>
              <a:buSzPct val="99000"/>
              <a:tabLst/>
            </a:pPr>
            <a:r>
              <a:rPr lang="en-US" altLang="en-US" sz="2900" kern="1200" dirty="0">
                <a:latin typeface="Arial" panose="020B0604020202020204" pitchFamily="34" charset="0"/>
                <a:cs typeface="Arial" panose="020B0604020202020204" pitchFamily="34" charset="0"/>
                <a:sym typeface="Arial" panose="020B0604020202020204" pitchFamily="34" charset="0"/>
              </a:rPr>
              <a:t>NIMS encourages States, tribes, and local governments to use the national resource typing definitions to define their response assets.</a:t>
            </a:r>
          </a:p>
          <a:p>
            <a:pPr>
              <a:spcBef>
                <a:spcPct val="100000"/>
              </a:spcBef>
              <a:buSzPct val="99000"/>
              <a:tabLst/>
            </a:pPr>
            <a:r>
              <a:rPr lang="en-US" altLang="en-US" sz="2900" kern="1200" dirty="0">
                <a:latin typeface="Arial" panose="020B0604020202020204" pitchFamily="34" charset="0"/>
                <a:cs typeface="Arial" panose="020B0604020202020204" pitchFamily="34" charset="0"/>
                <a:sym typeface="Arial" panose="020B0604020202020204" pitchFamily="34" charset="0"/>
              </a:rPr>
              <a:t>Jurisdictions can identify and inventory deployable incident resources consistently with national NIMS resource typing definitions and job titles/position qualifications, available through the Resource Typing Library Tool at this website: </a:t>
            </a:r>
            <a:r>
              <a:rPr lang="en-US" altLang="en-US" sz="2900" kern="1200" dirty="0">
                <a:latin typeface="Arial" panose="020B0604020202020204" pitchFamily="34" charset="0"/>
                <a:cs typeface="Arial" panose="020B0604020202020204" pitchFamily="34" charset="0"/>
                <a:sym typeface="Arial" panose="020B0604020202020204" pitchFamily="34" charset="0"/>
                <a:hlinkClick r:id="rId2">
                  <a:extLst>
                    <a:ext uri="{A12FA001-AC4F-418D-AE19-62706E023703}">
                      <ahyp:hlinkClr xmlns:ahyp="http://schemas.microsoft.com/office/drawing/2018/hyperlinkcolor" val="tx"/>
                    </a:ext>
                  </a:extLst>
                </a:hlinkClick>
              </a:rPr>
              <a:t>http://www.fema.gov/resource-management-mutual-aid</a:t>
            </a:r>
            <a:r>
              <a:rPr lang="en-US" altLang="en-US" sz="2900" kern="1200" dirty="0">
                <a:latin typeface="Arial" panose="020B0604020202020204" pitchFamily="34" charset="0"/>
                <a:cs typeface="Arial" panose="020B0604020202020204" pitchFamily="34" charset="0"/>
                <a:sym typeface="Arial" panose="020B0604020202020204" pitchFamily="34" charset="0"/>
              </a:rPr>
              <a:t>.</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 </a:t>
            </a:r>
            <a:endParaRPr lang="en-US" dirty="0"/>
          </a:p>
        </p:txBody>
      </p:sp>
      <p:pic>
        <p:nvPicPr>
          <p:cNvPr id="8" name="Picture 4" descr="Image 1: Generators pumping water. Image 2: Different generators providing electric power to buildings.">
            <a:extLst>
              <a:ext uri="{FF2B5EF4-FFF2-40B4-BE49-F238E27FC236}">
                <a16:creationId xmlns:a16="http://schemas.microsoft.com/office/drawing/2014/main" id="{0E5F09CA-4669-484A-ABE6-C9A48642A88D}"/>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5811837" y="2165350"/>
            <a:ext cx="17145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DF789524-5B26-465D-872D-AF283DD03FE9}"/>
              </a:ext>
            </a:extLst>
          </p:cNvPr>
          <p:cNvSpPr>
            <a:spLocks noGrp="1"/>
          </p:cNvSpPr>
          <p:nvPr>
            <p:ph type="sldNum" sz="quarter" idx="17"/>
          </p:nvPr>
        </p:nvSpPr>
        <p:spPr/>
        <p:txBody>
          <a:bodyPr/>
          <a:lstStyle/>
          <a:p>
            <a:pPr>
              <a:spcBef>
                <a:spcPct val="100000"/>
              </a:spcBef>
              <a:buSzPct val="99000"/>
            </a:pPr>
            <a:fld id="{7B223CFB-6954-4143-A38C-6C713EFBF704}" type="slidenum">
              <a:rPr lang="en-US" altLang="en-US" smtClean="0"/>
              <a:pPr>
                <a:spcBef>
                  <a:spcPct val="100000"/>
                </a:spcBef>
                <a:buSzPct val="99000"/>
              </a:pPr>
              <a:t>5</a:t>
            </a:fld>
            <a:endParaRPr lang="en-US" altLang="en-US"/>
          </a:p>
        </p:txBody>
      </p:sp>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EC939015-4DFD-409E-8DF1-6667496FF3FB}"/>
              </a:ext>
            </a:extLst>
          </p:cNvPr>
          <p:cNvSpPr>
            <a:spLocks noGrp="1"/>
          </p:cNvSpPr>
          <p:nvPr>
            <p:ph type="title"/>
          </p:nvPr>
        </p:nvSpPr>
        <p:spPr/>
        <p:txBody>
          <a:bodyPr/>
          <a:lstStyle/>
          <a:p>
            <a:pPr>
              <a:spcBef>
                <a:spcPct val="100000"/>
              </a:spcBef>
              <a:buSzPct val="99000"/>
            </a:pPr>
            <a:r>
              <a:rPr lang="en-US" altLang="en-US"/>
              <a:t>National Resource Typing Definitions</a:t>
            </a:r>
          </a:p>
        </p:txBody>
      </p:sp>
      <p:sp>
        <p:nvSpPr>
          <p:cNvPr id="2" name="Content Placeholder 1">
            <a:extLst>
              <a:ext uri="{FF2B5EF4-FFF2-40B4-BE49-F238E27FC236}">
                <a16:creationId xmlns:a16="http://schemas.microsoft.com/office/drawing/2014/main" id="{D0F83C4D-D92A-46E8-A736-F1D8B1248791}"/>
              </a:ext>
            </a:extLst>
          </p:cNvPr>
          <p:cNvSpPr>
            <a:spLocks noGrp="1"/>
          </p:cNvSpPr>
          <p:nvPr>
            <p:ph sz="quarter" idx="13"/>
          </p:nvPr>
        </p:nvSpPr>
        <p:spPr/>
        <p:txBody>
          <a:bodyPr>
            <a:normAutofit fontScale="550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At the national level, FEMA leads the development and maintenance of NIMS resource typing definitions that are national in scope.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States should inventory their assets to determine if national resource types are in the State. If they are, the State should maintain an inventory of these national resource types for use in the event of an incident. States that do not have any national resource types in their inventories are not required to purchase them.</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Urban search and rescue task forces are an example of a resource that is national in scope and should be inventoried.</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These NIMS resource typing definitions can serve as a useful guide for States when developing their own definitions for resource types that are not included in the NIMS resource typing definitions.</a:t>
            </a:r>
            <a:endParaRPr lang="en-US"/>
          </a:p>
        </p:txBody>
      </p:sp>
      <p:pic>
        <p:nvPicPr>
          <p:cNvPr id="8" name="Picture 4" descr="A group of rescuers search through debris">
            <a:extLst>
              <a:ext uri="{FF2B5EF4-FFF2-40B4-BE49-F238E27FC236}">
                <a16:creationId xmlns:a16="http://schemas.microsoft.com/office/drawing/2014/main" id="{4E8EAFC9-38D1-4BA5-915D-527847FEDCD1}"/>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811837" y="2308225"/>
            <a:ext cx="17145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0F670882-D2FA-4DA5-A000-47315224E0CE}"/>
              </a:ext>
            </a:extLst>
          </p:cNvPr>
          <p:cNvSpPr>
            <a:spLocks noGrp="1"/>
          </p:cNvSpPr>
          <p:nvPr>
            <p:ph type="sldNum" sz="quarter" idx="17"/>
          </p:nvPr>
        </p:nvSpPr>
        <p:spPr/>
        <p:txBody>
          <a:bodyPr/>
          <a:lstStyle/>
          <a:p>
            <a:pPr>
              <a:spcBef>
                <a:spcPct val="100000"/>
              </a:spcBef>
              <a:buSzPct val="99000"/>
            </a:pPr>
            <a:fld id="{7B223CFB-6954-4143-A38C-6C713EFBF704}" type="slidenum">
              <a:rPr lang="en-US" altLang="en-US" smtClean="0"/>
              <a:pPr>
                <a:spcBef>
                  <a:spcPct val="100000"/>
                </a:spcBef>
                <a:buSzPct val="99000"/>
              </a:pPr>
              <a:t>6</a:t>
            </a:fld>
            <a:endParaRPr lang="en-US" altLang="en-US"/>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563B1B68-1EAF-4D56-AB15-B54C79770818}"/>
              </a:ext>
            </a:extLst>
          </p:cNvPr>
          <p:cNvSpPr>
            <a:spLocks noGrp="1"/>
          </p:cNvSpPr>
          <p:nvPr>
            <p:ph type="title"/>
          </p:nvPr>
        </p:nvSpPr>
        <p:spPr/>
        <p:txBody>
          <a:bodyPr/>
          <a:lstStyle/>
          <a:p>
            <a:pPr>
              <a:spcBef>
                <a:spcPct val="100000"/>
              </a:spcBef>
              <a:buSzPct val="99000"/>
            </a:pPr>
            <a:r>
              <a:rPr lang="en-US" altLang="en-US"/>
              <a:t>Typing Resources That Are Not National in Scope</a:t>
            </a:r>
          </a:p>
        </p:txBody>
      </p:sp>
      <p:sp>
        <p:nvSpPr>
          <p:cNvPr id="2" name="Content Placeholder 1">
            <a:extLst>
              <a:ext uri="{FF2B5EF4-FFF2-40B4-BE49-F238E27FC236}">
                <a16:creationId xmlns:a16="http://schemas.microsoft.com/office/drawing/2014/main" id="{0F0CB3CB-19A9-4657-ADF0-A55C16F3BCBA}"/>
              </a:ext>
            </a:extLst>
          </p:cNvPr>
          <p:cNvSpPr>
            <a:spLocks noGrp="1"/>
          </p:cNvSpPr>
          <p:nvPr>
            <p:ph sz="quarter" idx="13"/>
          </p:nvPr>
        </p:nvSpPr>
        <p:spPr/>
        <p:txBody>
          <a:bodyPr>
            <a:normAutofit fontScale="700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State, territorial, tribal and local governments should also type and inventory their assets that are not national in scope.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Typing and inventorying these resources makes resource sharing under mutual aid agreements and compacts more efficient.</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Fork lifts are an example of a resource that is not national in scope and does not have a NIMS resource typing definition in the Resource Typing Library Tool. </a:t>
            </a:r>
            <a:endParaRPr lang="en-US"/>
          </a:p>
        </p:txBody>
      </p:sp>
      <p:pic>
        <p:nvPicPr>
          <p:cNvPr id="8" name="Picture 4" descr="A fork lift picking up a pallet.">
            <a:extLst>
              <a:ext uri="{FF2B5EF4-FFF2-40B4-BE49-F238E27FC236}">
                <a16:creationId xmlns:a16="http://schemas.microsoft.com/office/drawing/2014/main" id="{8A0038ED-78A5-4CEA-B9A6-1E4F1BE25B6C}"/>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811837" y="2308225"/>
            <a:ext cx="17145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5C6F5959-0A77-400C-B8B1-CE6180F0C3A7}"/>
              </a:ext>
            </a:extLst>
          </p:cNvPr>
          <p:cNvSpPr>
            <a:spLocks noGrp="1"/>
          </p:cNvSpPr>
          <p:nvPr>
            <p:ph type="sldNum" sz="quarter" idx="17"/>
          </p:nvPr>
        </p:nvSpPr>
        <p:spPr/>
        <p:txBody>
          <a:bodyPr/>
          <a:lstStyle/>
          <a:p>
            <a:pPr>
              <a:spcBef>
                <a:spcPct val="100000"/>
              </a:spcBef>
              <a:buSzPct val="99000"/>
            </a:pPr>
            <a:fld id="{7B223CFB-6954-4143-A38C-6C713EFBF704}" type="slidenum">
              <a:rPr lang="en-US" altLang="en-US" smtClean="0"/>
              <a:pPr>
                <a:spcBef>
                  <a:spcPct val="100000"/>
                </a:spcBef>
                <a:buSzPct val="99000"/>
              </a:pPr>
              <a:t>7</a:t>
            </a:fld>
            <a:endParaRPr lang="en-US" altLang="en-US"/>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35C73530-AE12-41D8-B9C9-D76D176F642B}"/>
              </a:ext>
            </a:extLst>
          </p:cNvPr>
          <p:cNvSpPr>
            <a:spLocks noGrp="1"/>
          </p:cNvSpPr>
          <p:nvPr>
            <p:ph type="title"/>
          </p:nvPr>
        </p:nvSpPr>
        <p:spPr/>
        <p:txBody>
          <a:bodyPr/>
          <a:lstStyle/>
          <a:p>
            <a:pPr>
              <a:spcBef>
                <a:spcPct val="100000"/>
              </a:spcBef>
              <a:buSzPct val="99000"/>
            </a:pPr>
            <a:r>
              <a:rPr lang="en-US" altLang="en-US"/>
              <a:t>NIMS Resource Type Definitions</a:t>
            </a:r>
          </a:p>
        </p:txBody>
      </p:sp>
      <p:sp>
        <p:nvSpPr>
          <p:cNvPr id="2" name="Content Placeholder 1">
            <a:extLst>
              <a:ext uri="{FF2B5EF4-FFF2-40B4-BE49-F238E27FC236}">
                <a16:creationId xmlns:a16="http://schemas.microsoft.com/office/drawing/2014/main" id="{795B9E2E-840F-4DD0-AE47-2D0DC761FF98}"/>
              </a:ext>
            </a:extLst>
          </p:cNvPr>
          <p:cNvSpPr>
            <a:spLocks noGrp="1"/>
          </p:cNvSpPr>
          <p:nvPr>
            <p:ph sz="quarter" idx="13"/>
          </p:nvPr>
        </p:nvSpPr>
        <p:spPr>
          <a:xfrm>
            <a:off x="361950" y="953052"/>
            <a:ext cx="4486275" cy="4492625"/>
          </a:xfrm>
        </p:spPr>
        <p:txBody>
          <a:bodyPr>
            <a:noAutofit/>
          </a:bodyPr>
          <a:lstStyle/>
          <a:p>
            <a:pPr>
              <a:spcBef>
                <a:spcPts val="600"/>
              </a:spcBef>
              <a:buSzPct val="99000"/>
              <a:tabLst/>
            </a:pPr>
            <a:r>
              <a:rPr lang="en-US" altLang="en-US" sz="1200" kern="1200" dirty="0">
                <a:latin typeface="Arial" panose="020B0604020202020204" pitchFamily="34" charset="0"/>
                <a:cs typeface="Arial" panose="020B0604020202020204" pitchFamily="34" charset="0"/>
                <a:sym typeface="Arial" panose="020B0604020202020204" pitchFamily="34" charset="0"/>
              </a:rPr>
              <a:t>Resources are categorized by resource type definition. Emergency management and Response personnel can use these definitions to inventory their resources.</a:t>
            </a:r>
          </a:p>
          <a:p>
            <a:pPr>
              <a:spcBef>
                <a:spcPts val="600"/>
              </a:spcBef>
              <a:buSzPct val="99000"/>
              <a:tabLst/>
            </a:pPr>
            <a:r>
              <a:rPr lang="en-US" altLang="en-US" sz="1200" kern="1200" dirty="0">
                <a:latin typeface="Arial" panose="020B0604020202020204" pitchFamily="34" charset="0"/>
                <a:cs typeface="Arial" panose="020B0604020202020204" pitchFamily="34" charset="0"/>
                <a:sym typeface="Arial" panose="020B0604020202020204" pitchFamily="34" charset="0"/>
              </a:rPr>
              <a:t>NIMS resource type definitions use the resource characteristics Capability, Category, Kind and Type.  </a:t>
            </a:r>
          </a:p>
          <a:p>
            <a:pPr>
              <a:spcBef>
                <a:spcPts val="600"/>
              </a:spcBef>
              <a:buSzPct val="99000"/>
              <a:tabLst/>
            </a:pPr>
            <a:r>
              <a:rPr lang="en-US" altLang="en-US" sz="1200" b="1" kern="1200" dirty="0">
                <a:latin typeface="Arial" panose="020B0604020202020204" pitchFamily="34" charset="0"/>
                <a:cs typeface="Arial" panose="020B0604020202020204" pitchFamily="34" charset="0"/>
                <a:sym typeface="Arial" panose="020B0604020202020204" pitchFamily="34" charset="0"/>
              </a:rPr>
              <a:t>Capability </a:t>
            </a:r>
            <a:r>
              <a:rPr lang="en-US" altLang="en-US" sz="1200" kern="1200" dirty="0">
                <a:latin typeface="Arial" panose="020B0604020202020204" pitchFamily="34" charset="0"/>
                <a:cs typeface="Arial" panose="020B0604020202020204" pitchFamily="34" charset="0"/>
                <a:sym typeface="Arial" panose="020B0604020202020204" pitchFamily="34" charset="0"/>
              </a:rPr>
              <a:t>is the core capability for which the resource is most useful (32 core capabilities are outlined in the National Preparedness Goal).</a:t>
            </a:r>
          </a:p>
          <a:p>
            <a:pPr>
              <a:spcBef>
                <a:spcPts val="600"/>
              </a:spcBef>
              <a:buSzPct val="99000"/>
              <a:tabLst/>
            </a:pPr>
            <a:r>
              <a:rPr lang="en-US" altLang="en-US" sz="1200" b="1" kern="1200" dirty="0">
                <a:latin typeface="Arial" panose="020B0604020202020204" pitchFamily="34" charset="0"/>
                <a:cs typeface="Arial" panose="020B0604020202020204" pitchFamily="34" charset="0"/>
                <a:sym typeface="Arial" panose="020B0604020202020204" pitchFamily="34" charset="0"/>
              </a:rPr>
              <a:t>Category</a:t>
            </a:r>
            <a:r>
              <a:rPr lang="en-US" altLang="en-US" sz="1200" kern="1200" dirty="0">
                <a:latin typeface="Arial" panose="020B0604020202020204" pitchFamily="34" charset="0"/>
                <a:cs typeface="Arial" panose="020B0604020202020204" pitchFamily="34" charset="0"/>
                <a:sym typeface="Arial" panose="020B0604020202020204" pitchFamily="34" charset="0"/>
              </a:rPr>
              <a:t> is the function for which a resource would be most useful (firefighting, law enforcement, medical, etc...).</a:t>
            </a:r>
          </a:p>
          <a:p>
            <a:pPr>
              <a:spcBef>
                <a:spcPts val="600"/>
              </a:spcBef>
              <a:buSzPct val="99000"/>
              <a:tabLst/>
            </a:pPr>
            <a:r>
              <a:rPr lang="en-US" altLang="en-US" sz="1200" b="1" kern="1200" dirty="0">
                <a:latin typeface="Arial" panose="020B0604020202020204" pitchFamily="34" charset="0"/>
                <a:cs typeface="Arial" panose="020B0604020202020204" pitchFamily="34" charset="0"/>
                <a:sym typeface="Arial" panose="020B0604020202020204" pitchFamily="34" charset="0"/>
              </a:rPr>
              <a:t>Kind </a:t>
            </a:r>
            <a:r>
              <a:rPr lang="en-US" altLang="en-US" sz="1200" kern="1200" dirty="0">
                <a:latin typeface="Arial" panose="020B0604020202020204" pitchFamily="34" charset="0"/>
                <a:cs typeface="Arial" panose="020B0604020202020204" pitchFamily="34" charset="0"/>
                <a:sym typeface="Arial" panose="020B0604020202020204" pitchFamily="34" charset="0"/>
              </a:rPr>
              <a:t>is the broad classes that characterize like resources (personnel, teams, facilities, equipment and supplies).</a:t>
            </a:r>
          </a:p>
          <a:p>
            <a:pPr>
              <a:spcBef>
                <a:spcPts val="600"/>
              </a:spcBef>
              <a:buSzPct val="99000"/>
              <a:tabLst/>
            </a:pPr>
            <a:r>
              <a:rPr lang="en-US" altLang="en-US" sz="1200" b="1" kern="1200" dirty="0">
                <a:latin typeface="Arial" panose="020B0604020202020204" pitchFamily="34" charset="0"/>
                <a:cs typeface="Arial" panose="020B0604020202020204" pitchFamily="34" charset="0"/>
                <a:sym typeface="Arial" panose="020B0604020202020204" pitchFamily="34" charset="0"/>
              </a:rPr>
              <a:t>Type</a:t>
            </a:r>
            <a:r>
              <a:rPr lang="en-US" altLang="en-US" sz="1200" kern="1200" dirty="0">
                <a:latin typeface="Arial" panose="020B0604020202020204" pitchFamily="34" charset="0"/>
                <a:cs typeface="Arial" panose="020B0604020202020204" pitchFamily="34" charset="0"/>
                <a:sym typeface="Arial" panose="020B0604020202020204" pitchFamily="34" charset="0"/>
              </a:rPr>
              <a:t> is a resource's level of minimum capability to perform its function.</a:t>
            </a:r>
          </a:p>
          <a:p>
            <a:pPr marL="254000" lvl="1" indent="-254000">
              <a:spcBef>
                <a:spcPts val="600"/>
              </a:spcBef>
              <a:buSzPct val="99000"/>
              <a:tabLst/>
            </a:pPr>
            <a:r>
              <a:rPr lang="en-US" altLang="en-US" sz="1200" kern="1200" dirty="0">
                <a:latin typeface="Arial" panose="020B0604020202020204" pitchFamily="34" charset="0"/>
                <a:ea typeface="+mn-ea"/>
                <a:cs typeface="Arial" panose="020B0604020202020204" pitchFamily="34" charset="0"/>
                <a:sym typeface="Arial" panose="020B0604020202020204" pitchFamily="34" charset="0"/>
              </a:rPr>
              <a:t>A resource’s type is determined based on the kind of resource and mission. For example a mobile kitchen unit is typed according to the number of meals it can produce, while dump trucks are typed according to haul capacity.  </a:t>
            </a:r>
          </a:p>
          <a:p>
            <a:pPr marL="254000" lvl="1" indent="-254000">
              <a:spcBef>
                <a:spcPts val="600"/>
              </a:spcBef>
              <a:buSzPct val="99000"/>
              <a:tabLst/>
            </a:pPr>
            <a:r>
              <a:rPr lang="en-US" altLang="en-US" sz="1200" kern="1200" dirty="0">
                <a:latin typeface="Arial" panose="020B0604020202020204" pitchFamily="34" charset="0"/>
                <a:ea typeface="+mn-ea"/>
                <a:cs typeface="Arial" panose="020B0604020202020204" pitchFamily="34" charset="0"/>
                <a:sym typeface="Arial" panose="020B0604020202020204" pitchFamily="34" charset="0"/>
              </a:rPr>
              <a:t>The resource type includes capability level of 1-4. Type 1 is the highest capability and type 4 is the least.</a:t>
            </a:r>
          </a:p>
          <a:p>
            <a:pPr marL="254000" lvl="1" indent="-254000">
              <a:spcBef>
                <a:spcPts val="600"/>
              </a:spcBef>
              <a:buSzPct val="99000"/>
              <a:tabLst/>
            </a:pPr>
            <a:r>
              <a:rPr lang="en-US" altLang="en-US" sz="1200" kern="1200" dirty="0">
                <a:latin typeface="Arial" panose="020B0604020202020204" pitchFamily="34" charset="0"/>
                <a:ea typeface="+mn-ea"/>
                <a:cs typeface="Arial" panose="020B0604020202020204" pitchFamily="34" charset="0"/>
                <a:sym typeface="Arial" panose="020B0604020202020204" pitchFamily="34" charset="0"/>
              </a:rPr>
              <a:t>The level of capability is based on size, power, and capacity (for equipment) or experience and qualifications (for personnel or teams).</a:t>
            </a:r>
            <a:endParaRPr lang="en-US" sz="1200" dirty="0"/>
          </a:p>
        </p:txBody>
      </p:sp>
      <p:pic>
        <p:nvPicPr>
          <p:cNvPr id="8" name="Picture 4" descr="Sample page from NIMS Resource Definitions">
            <a:extLst>
              <a:ext uri="{FF2B5EF4-FFF2-40B4-BE49-F238E27FC236}">
                <a16:creationId xmlns:a16="http://schemas.microsoft.com/office/drawing/2014/main" id="{5B6F4838-B43F-4A58-8CA6-9CDDFD0B8C11}"/>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004811" y="2244990"/>
            <a:ext cx="3777239" cy="2593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E52315E6-C620-44C5-B27C-19C6988BEA09}"/>
              </a:ext>
            </a:extLst>
          </p:cNvPr>
          <p:cNvSpPr>
            <a:spLocks noGrp="1"/>
          </p:cNvSpPr>
          <p:nvPr>
            <p:ph type="sldNum" sz="quarter" idx="17"/>
          </p:nvPr>
        </p:nvSpPr>
        <p:spPr/>
        <p:txBody>
          <a:bodyPr/>
          <a:lstStyle/>
          <a:p>
            <a:pPr>
              <a:spcBef>
                <a:spcPct val="100000"/>
              </a:spcBef>
              <a:buSzPct val="99000"/>
            </a:pPr>
            <a:fld id="{7B223CFB-6954-4143-A38C-6C713EFBF704}" type="slidenum">
              <a:rPr lang="en-US" altLang="en-US" smtClean="0"/>
              <a:pPr>
                <a:spcBef>
                  <a:spcPct val="100000"/>
                </a:spcBef>
                <a:buSzPct val="99000"/>
              </a:pPr>
              <a:t>8</a:t>
            </a:fld>
            <a:endParaRPr lang="en-US" altLang="en-US"/>
          </a:p>
        </p:txBody>
      </p:sp>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F745973D-DCC9-44DD-8B97-A49C83A6D27A}"/>
              </a:ext>
            </a:extLst>
          </p:cNvPr>
          <p:cNvSpPr>
            <a:spLocks noGrp="1"/>
          </p:cNvSpPr>
          <p:nvPr>
            <p:ph type="title"/>
          </p:nvPr>
        </p:nvSpPr>
        <p:spPr/>
        <p:txBody>
          <a:bodyPr/>
          <a:lstStyle/>
          <a:p>
            <a:pPr>
              <a:spcBef>
                <a:spcPct val="100000"/>
              </a:spcBef>
              <a:buSzPct val="99000"/>
            </a:pPr>
            <a:r>
              <a:rPr lang="en-US" altLang="en-US"/>
              <a:t>Implementing Resource Typing</a:t>
            </a:r>
          </a:p>
        </p:txBody>
      </p:sp>
      <p:sp>
        <p:nvSpPr>
          <p:cNvPr id="2" name="Content Placeholder 1">
            <a:extLst>
              <a:ext uri="{FF2B5EF4-FFF2-40B4-BE49-F238E27FC236}">
                <a16:creationId xmlns:a16="http://schemas.microsoft.com/office/drawing/2014/main" id="{72CF8C65-5AFC-4744-ABFB-FC0E728B863E}"/>
              </a:ext>
            </a:extLst>
          </p:cNvPr>
          <p:cNvSpPr>
            <a:spLocks noGrp="1"/>
          </p:cNvSpPr>
          <p:nvPr>
            <p:ph sz="quarter" idx="13"/>
          </p:nvPr>
        </p:nvSpPr>
        <p:spPr>
          <a:xfrm>
            <a:off x="457200" y="1153077"/>
            <a:ext cx="4295775" cy="4492625"/>
          </a:xfrm>
        </p:spPr>
        <p:txBody>
          <a:bodyPr>
            <a:normAutofit fontScale="47500" lnSpcReduction="20000"/>
          </a:bodyPr>
          <a:lstStyle/>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Jurisdictions must be working to achieve the NIMS implementation in order to qualify for FEMA federal preparedness (non-disaster) grant awards. </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Included in the NIMS Implementation objectives is the identification and inventory of deployable incident resources consistent with national NIMS resource typing definitions and job titles/position qualifications.</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These resource definitions and position qualifications are available through the Resource Typing Library Tool. dentification and inventory of deployable incident resources consistent with national NIMS resource typing definitions and job titles/position qualifications.</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These resource definitions and position qualifications are available through the Resource Typing Library Tool. </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These resource definitions and position qualifications are available through the Resource Typing Library Tool. These resource definitions and position qualifications are available through the Resource Typing Library Tool. </a:t>
            </a:r>
            <a:endParaRPr lang="en-US" dirty="0"/>
          </a:p>
        </p:txBody>
      </p:sp>
      <p:pic>
        <p:nvPicPr>
          <p:cNvPr id="8" name="Picture 4" descr="Water Rescue Team">
            <a:extLst>
              <a:ext uri="{FF2B5EF4-FFF2-40B4-BE49-F238E27FC236}">
                <a16:creationId xmlns:a16="http://schemas.microsoft.com/office/drawing/2014/main" id="{F0D565F9-68B7-4D7B-AC38-6918EDCC3C21}"/>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659139" y="2266951"/>
            <a:ext cx="2122786" cy="191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6B43F30B-DF9A-47C2-9D90-D47A64608EE7}"/>
              </a:ext>
            </a:extLst>
          </p:cNvPr>
          <p:cNvSpPr>
            <a:spLocks noGrp="1"/>
          </p:cNvSpPr>
          <p:nvPr>
            <p:ph type="sldNum" sz="quarter" idx="17"/>
          </p:nvPr>
        </p:nvSpPr>
        <p:spPr/>
        <p:txBody>
          <a:bodyPr/>
          <a:lstStyle/>
          <a:p>
            <a:pPr>
              <a:spcBef>
                <a:spcPct val="100000"/>
              </a:spcBef>
              <a:buSzPct val="99000"/>
            </a:pPr>
            <a:fld id="{7B223CFB-6954-4143-A38C-6C713EFBF704}" type="slidenum">
              <a:rPr lang="en-US" altLang="en-US" smtClean="0"/>
              <a:pPr>
                <a:spcBef>
                  <a:spcPct val="100000"/>
                </a:spcBef>
                <a:buSzPct val="99000"/>
              </a:pPr>
              <a:t>9</a:t>
            </a:fld>
            <a:endParaRPr lang="en-US" altLang="en-US"/>
          </a:p>
        </p:txBody>
      </p:sp>
    </p:spTree>
  </p:cSld>
  <p:clrMapOvr>
    <a:masterClrMapping/>
  </p:clrMapOvr>
  <p:transition>
    <p:wipe dir="r"/>
  </p:transition>
</p:sld>
</file>

<file path=ppt/theme/theme1.xml><?xml version="1.0" encoding="utf-8"?>
<a:theme xmlns:a="http://schemas.openxmlformats.org/drawingml/2006/main" name="EMI_PPT">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MI_PPT_V5.potx" id="{84438F43-1892-44BB-9A77-3CF4F8850C6B}" vid="{DBDE0A7C-07FC-4CC4-96A0-78263B57213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4EFD91463C3843A9BA9A14DC38BC9D" ma:contentTypeVersion="11" ma:contentTypeDescription="Create a new document." ma:contentTypeScope="" ma:versionID="4c5a25a3e23749c664c6b681c3e80fcf">
  <xsd:schema xmlns:xsd="http://www.w3.org/2001/XMLSchema" xmlns:xs="http://www.w3.org/2001/XMLSchema" xmlns:p="http://schemas.microsoft.com/office/2006/metadata/properties" xmlns:ns2="95ba42ad-0bbe-4ff2-b5a3-00bdc267f7a0" targetNamespace="http://schemas.microsoft.com/office/2006/metadata/properties" ma:root="true" ma:fieldsID="7c8fdbccc920ade525a86fecbc78100a" ns2:_="">
    <xsd:import namespace="95ba42ad-0bbe-4ff2-b5a3-00bdc267f7a0"/>
    <xsd:element name="properties">
      <xsd:complexType>
        <xsd:sequence>
          <xsd:element name="documentManagement">
            <xsd:complexType>
              <xsd:all>
                <xsd:element ref="ns2:Next_x0020_Course_x0020_Date"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ba42ad-0bbe-4ff2-b5a3-00bdc267f7a0" elementFormDefault="qualified">
    <xsd:import namespace="http://schemas.microsoft.com/office/2006/documentManagement/types"/>
    <xsd:import namespace="http://schemas.microsoft.com/office/infopath/2007/PartnerControls"/>
    <xsd:element name="Next_x0020_Course_x0020_Date" ma:index="8" nillable="true" ma:displayName="Next Course Date" ma:format="DateOnly" ma:internalName="Next_x0020_Course_x0020_Date">
      <xsd:simpleType>
        <xsd:restriction base="dms:DateTim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568ddf3f-b77f-46a0-9295-2b9495b51427"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Next_x0020_Course_x0020_Date xmlns="95ba42ad-0bbe-4ff2-b5a3-00bdc267f7a0" xsi:nil="true"/>
  </documentManagement>
</p:properties>
</file>

<file path=customXml/itemProps1.xml><?xml version="1.0" encoding="utf-8"?>
<ds:datastoreItem xmlns:ds="http://schemas.openxmlformats.org/officeDocument/2006/customXml" ds:itemID="{2C7D9B5D-484C-4EF7-9A11-5EC0840A12AC}"/>
</file>

<file path=customXml/itemProps2.xml><?xml version="1.0" encoding="utf-8"?>
<ds:datastoreItem xmlns:ds="http://schemas.openxmlformats.org/officeDocument/2006/customXml" ds:itemID="{0DDCA090-75F9-4A15-A180-04DC6049E0F5}"/>
</file>

<file path=customXml/itemProps3.xml><?xml version="1.0" encoding="utf-8"?>
<ds:datastoreItem xmlns:ds="http://schemas.openxmlformats.org/officeDocument/2006/customXml" ds:itemID="{3626F4F8-3FE2-4D72-A4BB-F4B39432FB51}"/>
</file>

<file path=customXml/itemProps4.xml><?xml version="1.0" encoding="utf-8"?>
<ds:datastoreItem xmlns:ds="http://schemas.openxmlformats.org/officeDocument/2006/customXml" ds:itemID="{EBB20928-D24B-43D8-B37A-DEEDB454B830}"/>
</file>

<file path=docProps/app.xml><?xml version="1.0" encoding="utf-8"?>
<Properties xmlns="http://schemas.openxmlformats.org/officeDocument/2006/extended-properties" xmlns:vt="http://schemas.openxmlformats.org/officeDocument/2006/docPropsVTypes">
  <Template>EMI_PPT_V5</Template>
  <TotalTime>0</TotalTime>
  <Words>1425</Words>
  <Application>Microsoft Office PowerPoint</Application>
  <PresentationFormat>On-screen Show (4:3)</PresentationFormat>
  <Paragraphs>159</Paragraphs>
  <Slides>26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Times New Roman</vt:lpstr>
      <vt:lpstr>Wingdings</vt:lpstr>
      <vt:lpstr>EMI_PPT</vt:lpstr>
      <vt:lpstr>Unit 3 Objectives</vt:lpstr>
      <vt:lpstr>Resource Management: Preparedness Activities</vt:lpstr>
      <vt:lpstr>Introduction to Resource Typing</vt:lpstr>
      <vt:lpstr>Resource Typing Overview (Screen 1 of 2)</vt:lpstr>
      <vt:lpstr>Resource Typing Overview (Screen 2 of 2)</vt:lpstr>
      <vt:lpstr>National Resource Typing Definitions</vt:lpstr>
      <vt:lpstr>Typing Resources That Are Not National in Scope</vt:lpstr>
      <vt:lpstr>NIMS Resource Type Definitions</vt:lpstr>
      <vt:lpstr>Implementing Resource Typing</vt:lpstr>
      <vt:lpstr>Jurisdictional Resource Typing Definitions</vt:lpstr>
      <vt:lpstr>Information Management Systems</vt:lpstr>
      <vt:lpstr>Equipment Preparedness</vt:lpstr>
      <vt:lpstr>Lessons Learned: Resource Management Example</vt:lpstr>
      <vt:lpstr>Interoperability </vt:lpstr>
      <vt:lpstr>Communications Issues</vt:lpstr>
      <vt:lpstr>Standard Operating Procedures</vt:lpstr>
      <vt:lpstr>Testing Interoperability</vt:lpstr>
      <vt:lpstr>Personnel Qualifications and Certification</vt:lpstr>
      <vt:lpstr>Credentialing</vt:lpstr>
      <vt:lpstr>Credentialing Process</vt:lpstr>
      <vt:lpstr>Discussion Question - Credentialing</vt:lpstr>
      <vt:lpstr>Training</vt:lpstr>
      <vt:lpstr>Exercises</vt:lpstr>
      <vt:lpstr>Homeland Security Exercise and Evaluation Program</vt:lpstr>
      <vt:lpstr>Continuum of Exercises</vt:lpstr>
      <vt:lpstr>Activity: Assessing Readiness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2020-04-17T11:47:02Z</dcterms:created>
  <dcterms:modified xsi:type="dcterms:W3CDTF">2020-07-13T19:36:28Z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0x0101001A4EFD91463C3843A9BA9A14DC38BC9D</vt:lpwstr>
  </property>
</Properties>
</file>